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90" r:id="rId3"/>
    <p:sldId id="257" r:id="rId4"/>
    <p:sldId id="258" r:id="rId5"/>
    <p:sldId id="292" r:id="rId6"/>
    <p:sldId id="293" r:id="rId7"/>
    <p:sldId id="294" r:id="rId8"/>
    <p:sldId id="295" r:id="rId9"/>
    <p:sldId id="296" r:id="rId10"/>
    <p:sldId id="297" r:id="rId11"/>
    <p:sldId id="298" r:id="rId12"/>
    <p:sldId id="260" r:id="rId13"/>
    <p:sldId id="259" r:id="rId14"/>
    <p:sldId id="291"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x="9144000" cy="5143500" type="screen16x9"/>
  <p:notesSz cx="6858000" cy="9144000"/>
  <p:embeddedFontLst>
    <p:embeddedFont>
      <p:font typeface="Lato" panose="020F0502020204030203" pitchFamily="34" charset="0"/>
      <p:regular r:id="rId46"/>
      <p:bold r:id="rId47"/>
      <p:italic r:id="rId48"/>
      <p:boldItalic r:id="rId49"/>
    </p:embeddedFont>
    <p:embeddedFont>
      <p:font typeface="Raleway"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6b2853b91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6b2853b91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b2853b91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6b2853b91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6b2853b91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6b2853b91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6b2853b91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6b2853b91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6b2853b91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6b2853b91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6b2853b91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6b2853b91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6b2853b91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6b2853b91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6b2853b91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6b2853b91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6b2853b91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6b2853b91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6b2853b91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6b2853b91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8406c109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8406c109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6b2853b91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6b2853b91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6b2853b91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6b2853b91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6b2853b91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6b2853b91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6b2853b91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6b2853b91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6b2853b91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6b2853b91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6b2853b91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6b2853b91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6b2853b91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6b2853b91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6b2853b91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6b2853b91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6b2853b91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6b2853b91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6b2853b91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6b2853b91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68406c109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68406c109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6b2853b91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6b2853b91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6b2853b9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6b2853b9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6b2853b91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6b2853b91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6b2853b91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6b2853b91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6b2853b9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6b2853b9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6996a0c6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6996a0c6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68406c109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68406c109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6996a0c6f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6996a0c6f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6996a0c6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6996a0c6f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6b2853b91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6b2853b91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6b2853b91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6b2853b91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ggc.az1.qualtrics.com/jfe/form/SV_8IAyAgqFH1SnyJ0"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6.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Slice IT !</a:t>
            </a:r>
            <a:endParaRPr/>
          </a:p>
        </p:txBody>
      </p:sp>
      <p:sp>
        <p:nvSpPr>
          <p:cNvPr id="87" name="Google Shape;87;p13"/>
          <p:cNvSpPr txBox="1">
            <a:spLocks noGrp="1"/>
          </p:cNvSpPr>
          <p:nvPr>
            <p:ph type="subTitle" idx="1"/>
          </p:nvPr>
        </p:nvSpPr>
        <p:spPr>
          <a:xfrm>
            <a:off x="729625" y="3172900"/>
            <a:ext cx="7688100" cy="1042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By Joseph Grados, Ashley Mendez, Anaya Yorke, and Gregory Smith</a:t>
            </a:r>
            <a:endParaRPr/>
          </a:p>
          <a:p>
            <a:pPr marL="0" lvl="0" indent="0" algn="l" rtl="0">
              <a:spcBef>
                <a:spcPts val="0"/>
              </a:spcBef>
              <a:spcAft>
                <a:spcPts val="0"/>
              </a:spcAft>
              <a:buNone/>
            </a:pPr>
            <a:r>
              <a:rPr lang="en"/>
              <a:t>Georgia Gwinnett College</a:t>
            </a:r>
            <a:endParaRPr/>
          </a:p>
          <a:p>
            <a:pPr marL="0" lvl="0" indent="0" algn="l" rtl="0">
              <a:spcBef>
                <a:spcPts val="0"/>
              </a:spcBef>
              <a:spcAft>
                <a:spcPts val="0"/>
              </a:spcAft>
              <a:buNone/>
            </a:pPr>
            <a:r>
              <a:rPr lang="en"/>
              <a:t>TAP</a:t>
            </a:r>
            <a:endParaRPr/>
          </a:p>
          <a:p>
            <a:pPr marL="0" lvl="0" indent="0" algn="l" rtl="0">
              <a:spcBef>
                <a:spcPts val="0"/>
              </a:spcBef>
              <a:spcAft>
                <a:spcPts val="0"/>
              </a:spcAft>
              <a:buNone/>
            </a:pPr>
            <a:r>
              <a:rPr lang="en"/>
              <a:t>Fall 2022| STEC 4800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B6B9-81DD-2E14-1DE3-20F4ABA10DC4}"/>
              </a:ext>
            </a:extLst>
          </p:cNvPr>
          <p:cNvSpPr>
            <a:spLocks noGrp="1"/>
          </p:cNvSpPr>
          <p:nvPr>
            <p:ph type="title"/>
          </p:nvPr>
        </p:nvSpPr>
        <p:spPr/>
        <p:txBody>
          <a:bodyPr>
            <a:normAutofit fontScale="90000"/>
          </a:bodyPr>
          <a:lstStyle/>
          <a:p>
            <a:r>
              <a:rPr lang="en-US" dirty="0"/>
              <a:t>Question 5</a:t>
            </a:r>
          </a:p>
        </p:txBody>
      </p:sp>
      <p:sp>
        <p:nvSpPr>
          <p:cNvPr id="3" name="Text Placeholder 2">
            <a:extLst>
              <a:ext uri="{FF2B5EF4-FFF2-40B4-BE49-F238E27FC236}">
                <a16:creationId xmlns:a16="http://schemas.microsoft.com/office/drawing/2014/main" id="{4BB62942-E917-B6EB-8F85-3D951DF7DDCA}"/>
              </a:ext>
            </a:extLst>
          </p:cNvPr>
          <p:cNvSpPr>
            <a:spLocks noGrp="1"/>
          </p:cNvSpPr>
          <p:nvPr>
            <p:ph type="body" idx="1"/>
          </p:nvPr>
        </p:nvSpPr>
        <p:spPr/>
        <p:txBody>
          <a:bodyPr/>
          <a:lstStyle/>
          <a:p>
            <a:r>
              <a:rPr lang="en-US" dirty="0"/>
              <a:t>Which of the following shapes will make the statement “(color is red) AND (shape is sphere)”?</a:t>
            </a:r>
          </a:p>
          <a:p>
            <a:r>
              <a:rPr lang="en-US" dirty="0"/>
              <a:t>Yellow Cube</a:t>
            </a:r>
          </a:p>
          <a:p>
            <a:r>
              <a:rPr lang="en-US" dirty="0"/>
              <a:t>Yellow Sphere</a:t>
            </a:r>
          </a:p>
          <a:p>
            <a:r>
              <a:rPr lang="en-US" dirty="0"/>
              <a:t>Red Sphere</a:t>
            </a:r>
          </a:p>
          <a:p>
            <a:r>
              <a:rPr lang="en-US" dirty="0"/>
              <a:t>Blue Cylinder</a:t>
            </a:r>
          </a:p>
          <a:p>
            <a:r>
              <a:rPr lang="en-US" dirty="0"/>
              <a:t>Orange Cylinder</a:t>
            </a:r>
          </a:p>
        </p:txBody>
      </p:sp>
      <p:pic>
        <p:nvPicPr>
          <p:cNvPr id="4" name="Picture 3">
            <a:extLst>
              <a:ext uri="{FF2B5EF4-FFF2-40B4-BE49-F238E27FC236}">
                <a16:creationId xmlns:a16="http://schemas.microsoft.com/office/drawing/2014/main" id="{743B67D6-BE43-F496-C2EB-727668565D38}"/>
              </a:ext>
            </a:extLst>
          </p:cNvPr>
          <p:cNvPicPr>
            <a:picLocks noChangeAspect="1"/>
          </p:cNvPicPr>
          <p:nvPr/>
        </p:nvPicPr>
        <p:blipFill>
          <a:blip r:embed="rId2"/>
          <a:stretch>
            <a:fillRect/>
          </a:stretch>
        </p:blipFill>
        <p:spPr>
          <a:xfrm>
            <a:off x="2302678" y="2332671"/>
            <a:ext cx="297648" cy="316475"/>
          </a:xfrm>
          <a:prstGeom prst="rect">
            <a:avLst/>
          </a:prstGeom>
        </p:spPr>
      </p:pic>
      <p:pic>
        <p:nvPicPr>
          <p:cNvPr id="5" name="Picture 4">
            <a:extLst>
              <a:ext uri="{FF2B5EF4-FFF2-40B4-BE49-F238E27FC236}">
                <a16:creationId xmlns:a16="http://schemas.microsoft.com/office/drawing/2014/main" id="{6A3F424D-92D0-7AB7-3612-8EA8550374EB}"/>
              </a:ext>
            </a:extLst>
          </p:cNvPr>
          <p:cNvPicPr>
            <a:picLocks noChangeAspect="1"/>
          </p:cNvPicPr>
          <p:nvPr/>
        </p:nvPicPr>
        <p:blipFill>
          <a:blip r:embed="rId3"/>
          <a:stretch>
            <a:fillRect/>
          </a:stretch>
        </p:blipFill>
        <p:spPr>
          <a:xfrm>
            <a:off x="2600326" y="2571750"/>
            <a:ext cx="518057" cy="518057"/>
          </a:xfrm>
          <a:prstGeom prst="rect">
            <a:avLst/>
          </a:prstGeom>
        </p:spPr>
      </p:pic>
      <p:pic>
        <p:nvPicPr>
          <p:cNvPr id="6" name="Picture 5">
            <a:extLst>
              <a:ext uri="{FF2B5EF4-FFF2-40B4-BE49-F238E27FC236}">
                <a16:creationId xmlns:a16="http://schemas.microsoft.com/office/drawing/2014/main" id="{072A77DA-A5C6-1848-6B41-1ADE425A332E}"/>
              </a:ext>
            </a:extLst>
          </p:cNvPr>
          <p:cNvPicPr>
            <a:picLocks noChangeAspect="1"/>
          </p:cNvPicPr>
          <p:nvPr/>
        </p:nvPicPr>
        <p:blipFill>
          <a:blip r:embed="rId4"/>
          <a:stretch>
            <a:fillRect/>
          </a:stretch>
        </p:blipFill>
        <p:spPr>
          <a:xfrm>
            <a:off x="2164557" y="2830778"/>
            <a:ext cx="435769" cy="435769"/>
          </a:xfrm>
          <a:prstGeom prst="rect">
            <a:avLst/>
          </a:prstGeom>
        </p:spPr>
      </p:pic>
      <p:pic>
        <p:nvPicPr>
          <p:cNvPr id="7" name="Picture 6">
            <a:extLst>
              <a:ext uri="{FF2B5EF4-FFF2-40B4-BE49-F238E27FC236}">
                <a16:creationId xmlns:a16="http://schemas.microsoft.com/office/drawing/2014/main" id="{E8840B00-C18C-B9AA-9FC2-2A016BB645B0}"/>
              </a:ext>
            </a:extLst>
          </p:cNvPr>
          <p:cNvPicPr>
            <a:picLocks noChangeAspect="1"/>
          </p:cNvPicPr>
          <p:nvPr/>
        </p:nvPicPr>
        <p:blipFill rotWithShape="1">
          <a:blip r:embed="rId5"/>
          <a:srcRect l="23185" t="16479" r="23766" b="21651"/>
          <a:stretch/>
        </p:blipFill>
        <p:spPr>
          <a:xfrm>
            <a:off x="2714626" y="2972093"/>
            <a:ext cx="321469" cy="374916"/>
          </a:xfrm>
          <a:prstGeom prst="rect">
            <a:avLst/>
          </a:prstGeom>
        </p:spPr>
      </p:pic>
      <p:pic>
        <p:nvPicPr>
          <p:cNvPr id="8" name="Picture 7">
            <a:extLst>
              <a:ext uri="{FF2B5EF4-FFF2-40B4-BE49-F238E27FC236}">
                <a16:creationId xmlns:a16="http://schemas.microsoft.com/office/drawing/2014/main" id="{BEBA5D3A-873F-9520-BF8E-723CF0D8C4C6}"/>
              </a:ext>
            </a:extLst>
          </p:cNvPr>
          <p:cNvPicPr>
            <a:picLocks noChangeAspect="1"/>
          </p:cNvPicPr>
          <p:nvPr/>
        </p:nvPicPr>
        <p:blipFill rotWithShape="1">
          <a:blip r:embed="rId6"/>
          <a:srcRect l="24349" t="16188" r="24932" b="21650"/>
          <a:stretch/>
        </p:blipFill>
        <p:spPr>
          <a:xfrm>
            <a:off x="2532027" y="3339975"/>
            <a:ext cx="305897" cy="374916"/>
          </a:xfrm>
          <a:prstGeom prst="rect">
            <a:avLst/>
          </a:prstGeom>
        </p:spPr>
      </p:pic>
    </p:spTree>
    <p:extLst>
      <p:ext uri="{BB962C8B-B14F-4D97-AF65-F5344CB8AC3E}">
        <p14:creationId xmlns:p14="http://schemas.microsoft.com/office/powerpoint/2010/main" val="285996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DF19-A874-96E7-02BF-CE3250EF5DC9}"/>
              </a:ext>
            </a:extLst>
          </p:cNvPr>
          <p:cNvSpPr>
            <a:spLocks noGrp="1"/>
          </p:cNvSpPr>
          <p:nvPr>
            <p:ph type="title"/>
          </p:nvPr>
        </p:nvSpPr>
        <p:spPr/>
        <p:txBody>
          <a:bodyPr>
            <a:normAutofit fontScale="90000"/>
          </a:bodyPr>
          <a:lstStyle/>
          <a:p>
            <a:r>
              <a:rPr lang="en-US" dirty="0"/>
              <a:t>Question 6</a:t>
            </a:r>
          </a:p>
        </p:txBody>
      </p:sp>
      <p:sp>
        <p:nvSpPr>
          <p:cNvPr id="3" name="Text Placeholder 2">
            <a:extLst>
              <a:ext uri="{FF2B5EF4-FFF2-40B4-BE49-F238E27FC236}">
                <a16:creationId xmlns:a16="http://schemas.microsoft.com/office/drawing/2014/main" id="{2C36508B-1EDE-368E-7CC4-51AFDCC4279A}"/>
              </a:ext>
            </a:extLst>
          </p:cNvPr>
          <p:cNvSpPr>
            <a:spLocks noGrp="1"/>
          </p:cNvSpPr>
          <p:nvPr>
            <p:ph type="body" idx="1"/>
          </p:nvPr>
        </p:nvSpPr>
        <p:spPr/>
        <p:txBody>
          <a:bodyPr/>
          <a:lstStyle/>
          <a:p>
            <a:r>
              <a:rPr lang="en-US" dirty="0"/>
              <a:t>Which of the following shapes will make the statement “(color is blue) OR (shape is Cylinder)?</a:t>
            </a:r>
          </a:p>
          <a:p>
            <a:r>
              <a:rPr lang="en-US" dirty="0"/>
              <a:t>Yellow Cylinder</a:t>
            </a:r>
          </a:p>
          <a:p>
            <a:r>
              <a:rPr lang="en-US" dirty="0"/>
              <a:t>Blue Cylinder</a:t>
            </a:r>
          </a:p>
          <a:p>
            <a:r>
              <a:rPr lang="en-US" dirty="0"/>
              <a:t>White Cylinder </a:t>
            </a:r>
          </a:p>
          <a:p>
            <a:r>
              <a:rPr lang="en-US" dirty="0"/>
              <a:t>Red Cylinder</a:t>
            </a:r>
          </a:p>
          <a:p>
            <a:r>
              <a:rPr lang="en-US" dirty="0"/>
              <a:t>Green Sphere</a:t>
            </a:r>
          </a:p>
          <a:p>
            <a:r>
              <a:rPr lang="en-US" dirty="0"/>
              <a:t>Yellow Cube</a:t>
            </a:r>
          </a:p>
          <a:p>
            <a:r>
              <a:rPr lang="en-US" dirty="0"/>
              <a:t>Blue Sphere</a:t>
            </a:r>
          </a:p>
        </p:txBody>
      </p:sp>
      <p:pic>
        <p:nvPicPr>
          <p:cNvPr id="4" name="Picture 3">
            <a:extLst>
              <a:ext uri="{FF2B5EF4-FFF2-40B4-BE49-F238E27FC236}">
                <a16:creationId xmlns:a16="http://schemas.microsoft.com/office/drawing/2014/main" id="{FC9117EA-1C66-CBC0-C965-2B016C058815}"/>
              </a:ext>
            </a:extLst>
          </p:cNvPr>
          <p:cNvPicPr>
            <a:picLocks noChangeAspect="1"/>
          </p:cNvPicPr>
          <p:nvPr/>
        </p:nvPicPr>
        <p:blipFill rotWithShape="1">
          <a:blip r:embed="rId2"/>
          <a:srcRect l="23183" t="16188" r="23183" b="20708"/>
          <a:stretch/>
        </p:blipFill>
        <p:spPr>
          <a:xfrm>
            <a:off x="2443163" y="2371725"/>
            <a:ext cx="271463" cy="400050"/>
          </a:xfrm>
          <a:prstGeom prst="rect">
            <a:avLst/>
          </a:prstGeom>
        </p:spPr>
      </p:pic>
      <p:pic>
        <p:nvPicPr>
          <p:cNvPr id="5" name="Picture 4">
            <a:extLst>
              <a:ext uri="{FF2B5EF4-FFF2-40B4-BE49-F238E27FC236}">
                <a16:creationId xmlns:a16="http://schemas.microsoft.com/office/drawing/2014/main" id="{58ABEE28-1EEB-D751-929D-CF6B8227D22C}"/>
              </a:ext>
            </a:extLst>
          </p:cNvPr>
          <p:cNvPicPr>
            <a:picLocks noChangeAspect="1"/>
          </p:cNvPicPr>
          <p:nvPr/>
        </p:nvPicPr>
        <p:blipFill rotWithShape="1">
          <a:blip r:embed="rId3"/>
          <a:srcRect l="23183" t="13564" r="23475" b="20708"/>
          <a:stretch/>
        </p:blipFill>
        <p:spPr>
          <a:xfrm>
            <a:off x="2750345" y="2571750"/>
            <a:ext cx="271463" cy="400050"/>
          </a:xfrm>
          <a:prstGeom prst="rect">
            <a:avLst/>
          </a:prstGeom>
        </p:spPr>
      </p:pic>
      <p:pic>
        <p:nvPicPr>
          <p:cNvPr id="6" name="Picture 5">
            <a:extLst>
              <a:ext uri="{FF2B5EF4-FFF2-40B4-BE49-F238E27FC236}">
                <a16:creationId xmlns:a16="http://schemas.microsoft.com/office/drawing/2014/main" id="{5243C15E-23FF-4EF0-3B65-8F61EB5439B2}"/>
              </a:ext>
            </a:extLst>
          </p:cNvPr>
          <p:cNvPicPr>
            <a:picLocks noChangeAspect="1"/>
          </p:cNvPicPr>
          <p:nvPr/>
        </p:nvPicPr>
        <p:blipFill rotWithShape="1">
          <a:blip r:embed="rId4"/>
          <a:srcRect l="23806" t="10708" r="23806" b="14507"/>
          <a:stretch/>
        </p:blipFill>
        <p:spPr>
          <a:xfrm>
            <a:off x="2443163" y="2771774"/>
            <a:ext cx="271463" cy="412795"/>
          </a:xfrm>
          <a:prstGeom prst="rect">
            <a:avLst/>
          </a:prstGeom>
        </p:spPr>
      </p:pic>
      <p:pic>
        <p:nvPicPr>
          <p:cNvPr id="7" name="Picture 6">
            <a:extLst>
              <a:ext uri="{FF2B5EF4-FFF2-40B4-BE49-F238E27FC236}">
                <a16:creationId xmlns:a16="http://schemas.microsoft.com/office/drawing/2014/main" id="{A968B7CF-FA82-39B0-1190-4ED8F7784183}"/>
              </a:ext>
            </a:extLst>
          </p:cNvPr>
          <p:cNvPicPr>
            <a:picLocks noChangeAspect="1"/>
          </p:cNvPicPr>
          <p:nvPr/>
        </p:nvPicPr>
        <p:blipFill rotWithShape="1">
          <a:blip r:embed="rId5"/>
          <a:srcRect l="19073"/>
          <a:stretch/>
        </p:blipFill>
        <p:spPr>
          <a:xfrm>
            <a:off x="2760105" y="2941271"/>
            <a:ext cx="523405" cy="646758"/>
          </a:xfrm>
          <a:prstGeom prst="rect">
            <a:avLst/>
          </a:prstGeom>
        </p:spPr>
      </p:pic>
      <p:pic>
        <p:nvPicPr>
          <p:cNvPr id="8" name="Picture 7">
            <a:extLst>
              <a:ext uri="{FF2B5EF4-FFF2-40B4-BE49-F238E27FC236}">
                <a16:creationId xmlns:a16="http://schemas.microsoft.com/office/drawing/2014/main" id="{491D59BC-D6F7-4C61-4969-F908733F14C5}"/>
              </a:ext>
            </a:extLst>
          </p:cNvPr>
          <p:cNvPicPr>
            <a:picLocks noChangeAspect="1"/>
          </p:cNvPicPr>
          <p:nvPr/>
        </p:nvPicPr>
        <p:blipFill>
          <a:blip r:embed="rId6"/>
          <a:stretch>
            <a:fillRect/>
          </a:stretch>
        </p:blipFill>
        <p:spPr>
          <a:xfrm>
            <a:off x="2289436" y="3161712"/>
            <a:ext cx="518057" cy="605925"/>
          </a:xfrm>
          <a:prstGeom prst="rect">
            <a:avLst/>
          </a:prstGeom>
        </p:spPr>
      </p:pic>
      <p:pic>
        <p:nvPicPr>
          <p:cNvPr id="9" name="Picture 8">
            <a:extLst>
              <a:ext uri="{FF2B5EF4-FFF2-40B4-BE49-F238E27FC236}">
                <a16:creationId xmlns:a16="http://schemas.microsoft.com/office/drawing/2014/main" id="{07727A76-BAE8-1A84-35B6-C2F5424081AD}"/>
              </a:ext>
            </a:extLst>
          </p:cNvPr>
          <p:cNvPicPr>
            <a:picLocks noChangeAspect="1"/>
          </p:cNvPicPr>
          <p:nvPr/>
        </p:nvPicPr>
        <p:blipFill>
          <a:blip r:embed="rId7"/>
          <a:stretch>
            <a:fillRect/>
          </a:stretch>
        </p:blipFill>
        <p:spPr>
          <a:xfrm>
            <a:off x="2724309" y="3538958"/>
            <a:ext cx="366186" cy="389349"/>
          </a:xfrm>
          <a:prstGeom prst="rect">
            <a:avLst/>
          </a:prstGeom>
        </p:spPr>
      </p:pic>
      <p:pic>
        <p:nvPicPr>
          <p:cNvPr id="10" name="Picture 9">
            <a:extLst>
              <a:ext uri="{FF2B5EF4-FFF2-40B4-BE49-F238E27FC236}">
                <a16:creationId xmlns:a16="http://schemas.microsoft.com/office/drawing/2014/main" id="{60460528-636D-AC74-F1E4-E050B6337295}"/>
              </a:ext>
            </a:extLst>
          </p:cNvPr>
          <p:cNvPicPr>
            <a:picLocks noChangeAspect="1"/>
          </p:cNvPicPr>
          <p:nvPr/>
        </p:nvPicPr>
        <p:blipFill>
          <a:blip r:embed="rId8"/>
          <a:stretch>
            <a:fillRect/>
          </a:stretch>
        </p:blipFill>
        <p:spPr>
          <a:xfrm>
            <a:off x="2165625" y="3733633"/>
            <a:ext cx="518057" cy="518057"/>
          </a:xfrm>
          <a:prstGeom prst="rect">
            <a:avLst/>
          </a:prstGeom>
        </p:spPr>
      </p:pic>
    </p:spTree>
    <p:extLst>
      <p:ext uri="{BB962C8B-B14F-4D97-AF65-F5344CB8AC3E}">
        <p14:creationId xmlns:p14="http://schemas.microsoft.com/office/powerpoint/2010/main" val="372192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importantly</a:t>
            </a:r>
            <a:endParaRPr dirty="0"/>
          </a:p>
        </p:txBody>
      </p:sp>
      <p:sp>
        <p:nvSpPr>
          <p:cNvPr id="114" name="Google Shape;114;p17"/>
          <p:cNvSpPr txBox="1">
            <a:spLocks noGrp="1"/>
          </p:cNvSpPr>
          <p:nvPr>
            <p:ph type="body" idx="1"/>
          </p:nvPr>
        </p:nvSpPr>
        <p:spPr>
          <a:xfrm>
            <a:off x="1915312" y="2159101"/>
            <a:ext cx="3952769" cy="2261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Secondly work with a partner.</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Visit our website!</a:t>
            </a:r>
            <a:endParaRPr dirty="0"/>
          </a:p>
        </p:txBody>
      </p:sp>
      <p:sp>
        <p:nvSpPr>
          <p:cNvPr id="107" name="Google Shape;107;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US" dirty="0"/>
              <a:t>Slice It! Website: https://tap-project-fall-2022.github.io/Slice-IT/Slice%20IT!%20Website/index.html</a:t>
            </a:r>
            <a:endParaRPr dirty="0"/>
          </a:p>
        </p:txBody>
      </p:sp>
      <p:pic>
        <p:nvPicPr>
          <p:cNvPr id="3" name="Picture 2" descr="Shape&#10;&#10;Description automatically generated">
            <a:extLst>
              <a:ext uri="{FF2B5EF4-FFF2-40B4-BE49-F238E27FC236}">
                <a16:creationId xmlns:a16="http://schemas.microsoft.com/office/drawing/2014/main" id="{D816870B-FB9B-0FDD-8612-847EE7738C4F}"/>
              </a:ext>
            </a:extLst>
          </p:cNvPr>
          <p:cNvPicPr>
            <a:picLocks noChangeAspect="1"/>
          </p:cNvPicPr>
          <p:nvPr/>
        </p:nvPicPr>
        <p:blipFill>
          <a:blip r:embed="rId3"/>
          <a:stretch>
            <a:fillRect/>
          </a:stretch>
        </p:blipFill>
        <p:spPr>
          <a:xfrm>
            <a:off x="4336345" y="2882400"/>
            <a:ext cx="4807655" cy="2261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7AE4-BDCE-9770-8BA0-73078C4ABEF2}"/>
              </a:ext>
            </a:extLst>
          </p:cNvPr>
          <p:cNvSpPr>
            <a:spLocks noGrp="1"/>
          </p:cNvSpPr>
          <p:nvPr>
            <p:ph type="title"/>
          </p:nvPr>
        </p:nvSpPr>
        <p:spPr/>
        <p:txBody>
          <a:bodyPr>
            <a:normAutofit fontScale="90000"/>
          </a:bodyPr>
          <a:lstStyle/>
          <a:p>
            <a:r>
              <a:rPr lang="en-US" dirty="0"/>
              <a:t>Post-Survey</a:t>
            </a:r>
          </a:p>
        </p:txBody>
      </p:sp>
      <p:sp>
        <p:nvSpPr>
          <p:cNvPr id="3" name="Text Placeholder 2">
            <a:extLst>
              <a:ext uri="{FF2B5EF4-FFF2-40B4-BE49-F238E27FC236}">
                <a16:creationId xmlns:a16="http://schemas.microsoft.com/office/drawing/2014/main" id="{839109EE-3AC1-C2A8-F2CC-97289C373219}"/>
              </a:ext>
            </a:extLst>
          </p:cNvPr>
          <p:cNvSpPr>
            <a:spLocks noGrp="1"/>
          </p:cNvSpPr>
          <p:nvPr>
            <p:ph type="body" idx="1"/>
          </p:nvPr>
        </p:nvSpPr>
        <p:spPr/>
        <p:txBody>
          <a:bodyPr/>
          <a:lstStyle/>
          <a:p>
            <a:r>
              <a:rPr lang="en-US" dirty="0"/>
              <a:t>Please if you have the time go do our post survey, as it gives us valuable information on how we did.</a:t>
            </a:r>
          </a:p>
          <a:p>
            <a:r>
              <a:rPr lang="en-US" sz="1800" b="0" i="0" u="sng" dirty="0">
                <a:solidFill>
                  <a:srgbClr val="0563C1"/>
                </a:solidFill>
                <a:effectLst/>
                <a:latin typeface="inherit"/>
                <a:hlinkClick r:id="rId2"/>
              </a:rPr>
              <a:t>https://ggc.az1.qualtrics.com/jfe/form/SV_8IAyAgqFH1SnyJ0</a:t>
            </a:r>
            <a:endParaRPr lang="en-US" dirty="0"/>
          </a:p>
        </p:txBody>
      </p:sp>
    </p:spTree>
    <p:extLst>
      <p:ext uri="{BB962C8B-B14F-4D97-AF65-F5344CB8AC3E}">
        <p14:creationId xmlns:p14="http://schemas.microsoft.com/office/powerpoint/2010/main" val="25547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our levels</a:t>
            </a:r>
            <a:endParaRPr dirty="0"/>
          </a:p>
        </p:txBody>
      </p:sp>
      <p:sp>
        <p:nvSpPr>
          <p:cNvPr id="121" name="Google Shape;121;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As we build to game on Unity and can open file on Unity hub.</a:t>
            </a:r>
            <a:endParaRPr dirty="0"/>
          </a:p>
        </p:txBody>
      </p:sp>
      <p:pic>
        <p:nvPicPr>
          <p:cNvPr id="122" name="Google Shape;122;p18"/>
          <p:cNvPicPr preferRelativeResize="0"/>
          <p:nvPr/>
        </p:nvPicPr>
        <p:blipFill rotWithShape="1">
          <a:blip r:embed="rId3">
            <a:alphaModFix/>
          </a:blip>
          <a:srcRect b="66129"/>
          <a:stretch/>
        </p:blipFill>
        <p:spPr>
          <a:xfrm>
            <a:off x="3499426" y="2920769"/>
            <a:ext cx="5644574" cy="2167625"/>
          </a:xfrm>
          <a:prstGeom prst="rect">
            <a:avLst/>
          </a:prstGeom>
          <a:noFill/>
          <a:ln>
            <a:noFill/>
          </a:ln>
        </p:spPr>
      </p:pic>
      <p:pic>
        <p:nvPicPr>
          <p:cNvPr id="2" name="Picture 1">
            <a:extLst>
              <a:ext uri="{FF2B5EF4-FFF2-40B4-BE49-F238E27FC236}">
                <a16:creationId xmlns:a16="http://schemas.microsoft.com/office/drawing/2014/main" id="{2209EC88-2266-6390-3F68-3DDADF978E8E}"/>
              </a:ext>
            </a:extLst>
          </p:cNvPr>
          <p:cNvPicPr>
            <a:picLocks noChangeAspect="1"/>
          </p:cNvPicPr>
          <p:nvPr/>
        </p:nvPicPr>
        <p:blipFill>
          <a:blip r:embed="rId4"/>
          <a:stretch>
            <a:fillRect/>
          </a:stretch>
        </p:blipFill>
        <p:spPr>
          <a:xfrm>
            <a:off x="7955176" y="438248"/>
            <a:ext cx="1188823" cy="13107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28" name="Google Shape;128;p19"/>
          <p:cNvSpPr txBox="1">
            <a:spLocks noGrp="1"/>
          </p:cNvSpPr>
          <p:nvPr>
            <p:ph type="body" idx="1"/>
          </p:nvPr>
        </p:nvSpPr>
        <p:spPr>
          <a:xfrm>
            <a:off x="729450" y="2078875"/>
            <a:ext cx="1621800" cy="22611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 dirty="0"/>
              <a:t>In Unity Hub we hit the open button. Find the Slice It folder, then click it into you reach Slice-It! and then hit open</a:t>
            </a:r>
            <a:endParaRPr dirty="0"/>
          </a:p>
        </p:txBody>
      </p:sp>
      <p:pic>
        <p:nvPicPr>
          <p:cNvPr id="129" name="Google Shape;129;p19"/>
          <p:cNvPicPr preferRelativeResize="0"/>
          <p:nvPr/>
        </p:nvPicPr>
        <p:blipFill rotWithShape="1">
          <a:blip r:embed="rId3">
            <a:alphaModFix/>
          </a:blip>
          <a:srcRect b="17972"/>
          <a:stretch/>
        </p:blipFill>
        <p:spPr>
          <a:xfrm>
            <a:off x="4264819" y="3128963"/>
            <a:ext cx="4879181" cy="2115562"/>
          </a:xfrm>
          <a:prstGeom prst="rect">
            <a:avLst/>
          </a:prstGeom>
          <a:noFill/>
          <a:ln>
            <a:noFill/>
          </a:ln>
        </p:spPr>
      </p:pic>
      <p:pic>
        <p:nvPicPr>
          <p:cNvPr id="2" name="Picture 1">
            <a:extLst>
              <a:ext uri="{FF2B5EF4-FFF2-40B4-BE49-F238E27FC236}">
                <a16:creationId xmlns:a16="http://schemas.microsoft.com/office/drawing/2014/main" id="{78110488-0816-8A18-5012-1CD6AAD6F725}"/>
              </a:ext>
            </a:extLst>
          </p:cNvPr>
          <p:cNvPicPr>
            <a:picLocks noChangeAspect="1"/>
          </p:cNvPicPr>
          <p:nvPr/>
        </p:nvPicPr>
        <p:blipFill>
          <a:blip r:embed="rId4"/>
          <a:stretch>
            <a:fillRect/>
          </a:stretch>
        </p:blipFill>
        <p:spPr>
          <a:xfrm>
            <a:off x="4264819" y="958599"/>
            <a:ext cx="4879181" cy="21703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35" name="Google Shape;135;p20"/>
          <p:cNvSpPr txBox="1">
            <a:spLocks noGrp="1"/>
          </p:cNvSpPr>
          <p:nvPr>
            <p:ph type="body" idx="1"/>
          </p:nvPr>
        </p:nvSpPr>
        <p:spPr>
          <a:xfrm>
            <a:off x="729450" y="2078875"/>
            <a:ext cx="1759500" cy="22611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 dirty="0"/>
              <a:t>Check all of the scripts, prefabs, and there should be one scene named Level 1</a:t>
            </a:r>
            <a:endParaRPr dirty="0"/>
          </a:p>
        </p:txBody>
      </p:sp>
      <p:pic>
        <p:nvPicPr>
          <p:cNvPr id="136" name="Google Shape;136;p20"/>
          <p:cNvPicPr preferRelativeResize="0"/>
          <p:nvPr/>
        </p:nvPicPr>
        <p:blipFill rotWithShape="1">
          <a:blip r:embed="rId3">
            <a:alphaModFix/>
          </a:blip>
          <a:srcRect r="31384"/>
          <a:stretch/>
        </p:blipFill>
        <p:spPr>
          <a:xfrm>
            <a:off x="4072575" y="1079325"/>
            <a:ext cx="4653000" cy="3814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42" name="Google Shape;142;p21"/>
          <p:cNvSpPr txBox="1">
            <a:spLocks noGrp="1"/>
          </p:cNvSpPr>
          <p:nvPr>
            <p:ph type="body" idx="1"/>
          </p:nvPr>
        </p:nvSpPr>
        <p:spPr>
          <a:xfrm>
            <a:off x="729450" y="2078875"/>
            <a:ext cx="20445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All our prefabs for the game</a:t>
            </a:r>
            <a:endParaRPr dirty="0"/>
          </a:p>
        </p:txBody>
      </p:sp>
      <p:pic>
        <p:nvPicPr>
          <p:cNvPr id="143" name="Google Shape;143;p21"/>
          <p:cNvPicPr preferRelativeResize="0"/>
          <p:nvPr/>
        </p:nvPicPr>
        <p:blipFill>
          <a:blip r:embed="rId3">
            <a:alphaModFix/>
          </a:blip>
          <a:stretch>
            <a:fillRect/>
          </a:stretch>
        </p:blipFill>
        <p:spPr>
          <a:xfrm>
            <a:off x="3269799" y="2755450"/>
            <a:ext cx="5582098" cy="1892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49" name="Google Shape;149;p22"/>
          <p:cNvSpPr txBox="1">
            <a:spLocks noGrp="1"/>
          </p:cNvSpPr>
          <p:nvPr>
            <p:ph type="body" idx="1"/>
          </p:nvPr>
        </p:nvSpPr>
        <p:spPr>
          <a:xfrm>
            <a:off x="141625" y="2006250"/>
            <a:ext cx="25680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Example:</a:t>
            </a:r>
            <a:endParaRPr dirty="0"/>
          </a:p>
          <a:p>
            <a:pPr marL="0" lvl="0" indent="0" algn="l" rtl="0">
              <a:spcBef>
                <a:spcPts val="1200"/>
              </a:spcBef>
              <a:spcAft>
                <a:spcPts val="1200"/>
              </a:spcAft>
              <a:buNone/>
            </a:pPr>
            <a:r>
              <a:rPr lang="en" dirty="0"/>
              <a:t>Clicked on the “GreenBox” prefab</a:t>
            </a:r>
            <a:endParaRPr dirty="0"/>
          </a:p>
        </p:txBody>
      </p:sp>
      <p:pic>
        <p:nvPicPr>
          <p:cNvPr id="150" name="Google Shape;150;p22"/>
          <p:cNvPicPr preferRelativeResize="0"/>
          <p:nvPr/>
        </p:nvPicPr>
        <p:blipFill>
          <a:blip r:embed="rId3">
            <a:alphaModFix/>
          </a:blip>
          <a:stretch>
            <a:fillRect/>
          </a:stretch>
        </p:blipFill>
        <p:spPr>
          <a:xfrm>
            <a:off x="3256875" y="1964075"/>
            <a:ext cx="5887123" cy="317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6EF8-209F-7243-03F2-209A945BC3D7}"/>
              </a:ext>
            </a:extLst>
          </p:cNvPr>
          <p:cNvSpPr>
            <a:spLocks noGrp="1"/>
          </p:cNvSpPr>
          <p:nvPr>
            <p:ph type="title"/>
          </p:nvPr>
        </p:nvSpPr>
        <p:spPr/>
        <p:txBody>
          <a:bodyPr>
            <a:normAutofit fontScale="90000"/>
          </a:bodyPr>
          <a:lstStyle/>
          <a:p>
            <a:r>
              <a:rPr lang="en-US" dirty="0"/>
              <a:t>Pre-Survey </a:t>
            </a:r>
          </a:p>
        </p:txBody>
      </p:sp>
      <p:sp>
        <p:nvSpPr>
          <p:cNvPr id="3" name="Text Placeholder 2">
            <a:extLst>
              <a:ext uri="{FF2B5EF4-FFF2-40B4-BE49-F238E27FC236}">
                <a16:creationId xmlns:a16="http://schemas.microsoft.com/office/drawing/2014/main" id="{E439D8E2-9E1F-4554-CE10-ED76E5549D64}"/>
              </a:ext>
            </a:extLst>
          </p:cNvPr>
          <p:cNvSpPr>
            <a:spLocks noGrp="1"/>
          </p:cNvSpPr>
          <p:nvPr>
            <p:ph type="body" idx="1"/>
          </p:nvPr>
        </p:nvSpPr>
        <p:spPr/>
        <p:txBody>
          <a:bodyPr/>
          <a:lstStyle/>
          <a:p>
            <a:r>
              <a:rPr lang="en-US" dirty="0"/>
              <a:t>Please take our pre-survey before we start on the workshop: https://ggc.az1.qualtrics.com/jfe/form/SV_5iEEPaoyKE0nOQe</a:t>
            </a:r>
          </a:p>
        </p:txBody>
      </p:sp>
    </p:spTree>
    <p:extLst>
      <p:ext uri="{BB962C8B-B14F-4D97-AF65-F5344CB8AC3E}">
        <p14:creationId xmlns:p14="http://schemas.microsoft.com/office/powerpoint/2010/main" val="2394622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56" name="Google Shape;156;p23"/>
          <p:cNvSpPr txBox="1">
            <a:spLocks noGrp="1"/>
          </p:cNvSpPr>
          <p:nvPr>
            <p:ph type="body" idx="1"/>
          </p:nvPr>
        </p:nvSpPr>
        <p:spPr>
          <a:xfrm>
            <a:off x="729450" y="2078875"/>
            <a:ext cx="29169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On the tag icon, clicked the  add tag sign.</a:t>
            </a:r>
            <a:endParaRPr dirty="0"/>
          </a:p>
        </p:txBody>
      </p:sp>
      <p:pic>
        <p:nvPicPr>
          <p:cNvPr id="157" name="Google Shape;157;p23"/>
          <p:cNvPicPr preferRelativeResize="0"/>
          <p:nvPr/>
        </p:nvPicPr>
        <p:blipFill rotWithShape="1">
          <a:blip r:embed="rId3">
            <a:alphaModFix/>
          </a:blip>
          <a:srcRect l="65692" t="4899" b="4537"/>
          <a:stretch/>
        </p:blipFill>
        <p:spPr>
          <a:xfrm>
            <a:off x="6091026" y="1886825"/>
            <a:ext cx="2992776" cy="3256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63" name="Google Shape;163;p24"/>
          <p:cNvSpPr txBox="1">
            <a:spLocks noGrp="1"/>
          </p:cNvSpPr>
          <p:nvPr>
            <p:ph type="body" idx="1"/>
          </p:nvPr>
        </p:nvSpPr>
        <p:spPr>
          <a:xfrm>
            <a:off x="114050" y="2078875"/>
            <a:ext cx="255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Name this new tag “GreenBox” and go back the it’s prefab and put the tag in the asset.</a:t>
            </a:r>
            <a:endParaRPr dirty="0"/>
          </a:p>
        </p:txBody>
      </p:sp>
      <p:pic>
        <p:nvPicPr>
          <p:cNvPr id="164" name="Google Shape;164;p24"/>
          <p:cNvPicPr preferRelativeResize="0"/>
          <p:nvPr/>
        </p:nvPicPr>
        <p:blipFill rotWithShape="1">
          <a:blip r:embed="rId3">
            <a:alphaModFix/>
          </a:blip>
          <a:srcRect l="64460" t="5101" b="4121"/>
          <a:stretch/>
        </p:blipFill>
        <p:spPr>
          <a:xfrm>
            <a:off x="3591300" y="2158425"/>
            <a:ext cx="2898326" cy="2985074"/>
          </a:xfrm>
          <a:prstGeom prst="rect">
            <a:avLst/>
          </a:prstGeom>
          <a:noFill/>
          <a:ln>
            <a:noFill/>
          </a:ln>
        </p:spPr>
      </p:pic>
      <p:pic>
        <p:nvPicPr>
          <p:cNvPr id="165" name="Google Shape;165;p24"/>
          <p:cNvPicPr preferRelativeResize="0"/>
          <p:nvPr/>
        </p:nvPicPr>
        <p:blipFill>
          <a:blip r:embed="rId4">
            <a:alphaModFix/>
          </a:blip>
          <a:stretch>
            <a:fillRect/>
          </a:stretch>
        </p:blipFill>
        <p:spPr>
          <a:xfrm>
            <a:off x="6489625" y="2158550"/>
            <a:ext cx="2654375" cy="29848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71" name="Google Shape;171;p25"/>
          <p:cNvSpPr txBox="1">
            <a:spLocks noGrp="1"/>
          </p:cNvSpPr>
          <p:nvPr>
            <p:ph type="body" idx="1"/>
          </p:nvPr>
        </p:nvSpPr>
        <p:spPr>
          <a:xfrm>
            <a:off x="729450" y="2078875"/>
            <a:ext cx="35781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Now repeat this process to all the other prefabs, except the bombs. For reference it’s was helpful to name the tag after the color and shape of the prefab</a:t>
            </a:r>
            <a:endParaRPr dirty="0"/>
          </a:p>
          <a:p>
            <a:pPr marL="0" lvl="0" indent="0" algn="l" rtl="0">
              <a:spcBef>
                <a:spcPts val="1200"/>
              </a:spcBef>
              <a:spcAft>
                <a:spcPts val="1200"/>
              </a:spcAft>
              <a:buNone/>
            </a:pPr>
            <a:endParaRPr dirty="0"/>
          </a:p>
        </p:txBody>
      </p:sp>
      <p:pic>
        <p:nvPicPr>
          <p:cNvPr id="172" name="Google Shape;172;p25"/>
          <p:cNvPicPr preferRelativeResize="0"/>
          <p:nvPr/>
        </p:nvPicPr>
        <p:blipFill>
          <a:blip r:embed="rId3">
            <a:alphaModFix/>
          </a:blip>
          <a:stretch>
            <a:fillRect/>
          </a:stretch>
        </p:blipFill>
        <p:spPr>
          <a:xfrm>
            <a:off x="6144650" y="1853850"/>
            <a:ext cx="2999351" cy="3326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78" name="Google Shape;178;p26"/>
          <p:cNvSpPr txBox="1">
            <a:spLocks noGrp="1"/>
          </p:cNvSpPr>
          <p:nvPr>
            <p:ph type="body" idx="1"/>
          </p:nvPr>
        </p:nvSpPr>
        <p:spPr>
          <a:xfrm>
            <a:off x="729450" y="2078875"/>
            <a:ext cx="22740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Then we clicked on the bomb prefab</a:t>
            </a:r>
            <a:endParaRPr dirty="0"/>
          </a:p>
        </p:txBody>
      </p:sp>
      <p:pic>
        <p:nvPicPr>
          <p:cNvPr id="179" name="Google Shape;179;p26"/>
          <p:cNvPicPr preferRelativeResize="0"/>
          <p:nvPr/>
        </p:nvPicPr>
        <p:blipFill rotWithShape="1">
          <a:blip r:embed="rId3">
            <a:alphaModFix/>
          </a:blip>
          <a:srcRect t="5369" b="5136"/>
          <a:stretch/>
        </p:blipFill>
        <p:spPr>
          <a:xfrm>
            <a:off x="3837600" y="2314575"/>
            <a:ext cx="5306400" cy="282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85" name="Google Shape;185;p27"/>
          <p:cNvSpPr txBox="1">
            <a:spLocks noGrp="1"/>
          </p:cNvSpPr>
          <p:nvPr>
            <p:ph type="body" idx="1"/>
          </p:nvPr>
        </p:nvSpPr>
        <p:spPr>
          <a:xfrm>
            <a:off x="729450" y="2078875"/>
            <a:ext cx="21270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As same as before clicked the tag icon and the plus sign and type “Bomb” as the new tag.</a:t>
            </a:r>
            <a:endParaRPr dirty="0"/>
          </a:p>
        </p:txBody>
      </p:sp>
      <p:pic>
        <p:nvPicPr>
          <p:cNvPr id="186" name="Google Shape;186;p27"/>
          <p:cNvPicPr preferRelativeResize="0"/>
          <p:nvPr/>
        </p:nvPicPr>
        <p:blipFill rotWithShape="1">
          <a:blip r:embed="rId3">
            <a:alphaModFix/>
          </a:blip>
          <a:srcRect l="64460" t="4793" b="4429"/>
          <a:stretch/>
        </p:blipFill>
        <p:spPr>
          <a:xfrm>
            <a:off x="6061975" y="2149250"/>
            <a:ext cx="3082027" cy="2994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92" name="Google Shape;192;p28"/>
          <p:cNvSpPr txBox="1">
            <a:spLocks noGrp="1"/>
          </p:cNvSpPr>
          <p:nvPr>
            <p:ph type="body" idx="1"/>
          </p:nvPr>
        </p:nvSpPr>
        <p:spPr>
          <a:xfrm>
            <a:off x="729450" y="2078875"/>
            <a:ext cx="27609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Then we went to the scripts folder, and clicked the blade script.</a:t>
            </a:r>
            <a:endParaRPr dirty="0"/>
          </a:p>
        </p:txBody>
      </p:sp>
      <p:pic>
        <p:nvPicPr>
          <p:cNvPr id="193" name="Google Shape;193;p28"/>
          <p:cNvPicPr preferRelativeResize="0"/>
          <p:nvPr/>
        </p:nvPicPr>
        <p:blipFill>
          <a:blip r:embed="rId3">
            <a:alphaModFix/>
          </a:blip>
          <a:stretch>
            <a:fillRect/>
          </a:stretch>
        </p:blipFill>
        <p:spPr>
          <a:xfrm>
            <a:off x="4041950" y="2845650"/>
            <a:ext cx="5102049" cy="226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199" name="Google Shape;199;p29"/>
          <p:cNvSpPr txBox="1">
            <a:spLocks noGrp="1"/>
          </p:cNvSpPr>
          <p:nvPr>
            <p:ph type="body" idx="1"/>
          </p:nvPr>
        </p:nvSpPr>
        <p:spPr>
          <a:xfrm>
            <a:off x="729450" y="2078875"/>
            <a:ext cx="27699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Line 19 it’s where we first start to create some code.</a:t>
            </a:r>
            <a:endParaRPr dirty="0"/>
          </a:p>
        </p:txBody>
      </p:sp>
      <p:pic>
        <p:nvPicPr>
          <p:cNvPr id="200" name="Google Shape;200;p29"/>
          <p:cNvPicPr preferRelativeResize="0"/>
          <p:nvPr/>
        </p:nvPicPr>
        <p:blipFill>
          <a:blip r:embed="rId3">
            <a:alphaModFix/>
          </a:blip>
          <a:stretch>
            <a:fillRect/>
          </a:stretch>
        </p:blipFill>
        <p:spPr>
          <a:xfrm>
            <a:off x="3651749" y="2039025"/>
            <a:ext cx="5492251" cy="3104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06" name="Google Shape;206;p30"/>
          <p:cNvSpPr txBox="1">
            <a:spLocks noGrp="1"/>
          </p:cNvSpPr>
          <p:nvPr>
            <p:ph type="body" idx="1"/>
          </p:nvPr>
        </p:nvSpPr>
        <p:spPr>
          <a:xfrm>
            <a:off x="729450" y="2078875"/>
            <a:ext cx="30546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1200"/>
              </a:spcAft>
              <a:buNone/>
            </a:pPr>
            <a:r>
              <a:rPr lang="en" dirty="0"/>
              <a:t>Create a “public int” object within the scripts and put a prefabs name with count added. Then we put an equal sign with a 0 next to it, finally put a semicolon to make it a statement. The photo is an example for reference.</a:t>
            </a:r>
            <a:endParaRPr dirty="0"/>
          </a:p>
        </p:txBody>
      </p:sp>
      <p:pic>
        <p:nvPicPr>
          <p:cNvPr id="207" name="Google Shape;207;p30"/>
          <p:cNvPicPr preferRelativeResize="0"/>
          <p:nvPr/>
        </p:nvPicPr>
        <p:blipFill>
          <a:blip r:embed="rId3">
            <a:alphaModFix/>
          </a:blip>
          <a:stretch>
            <a:fillRect/>
          </a:stretch>
        </p:blipFill>
        <p:spPr>
          <a:xfrm>
            <a:off x="2181225" y="1853850"/>
            <a:ext cx="6962775" cy="504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13" name="Google Shape;213;p31"/>
          <p:cNvSpPr txBox="1">
            <a:spLocks noGrp="1"/>
          </p:cNvSpPr>
          <p:nvPr>
            <p:ph type="body" idx="1"/>
          </p:nvPr>
        </p:nvSpPr>
        <p:spPr>
          <a:xfrm>
            <a:off x="729450" y="2078875"/>
            <a:ext cx="25404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Do the same of all other prefabs, and remember to use the same objects and statements to avoid confusion.</a:t>
            </a:r>
            <a:endParaRPr dirty="0"/>
          </a:p>
        </p:txBody>
      </p:sp>
      <p:pic>
        <p:nvPicPr>
          <p:cNvPr id="214" name="Google Shape;214;p31"/>
          <p:cNvPicPr preferRelativeResize="0"/>
          <p:nvPr/>
        </p:nvPicPr>
        <p:blipFill>
          <a:blip r:embed="rId3">
            <a:alphaModFix/>
          </a:blip>
          <a:stretch>
            <a:fillRect/>
          </a:stretch>
        </p:blipFill>
        <p:spPr>
          <a:xfrm>
            <a:off x="4572000" y="2254250"/>
            <a:ext cx="4524375" cy="2809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20" name="Google Shape;220;p32"/>
          <p:cNvSpPr txBox="1">
            <a:spLocks noGrp="1"/>
          </p:cNvSpPr>
          <p:nvPr>
            <p:ph type="body" idx="1"/>
          </p:nvPr>
        </p:nvSpPr>
        <p:spPr>
          <a:xfrm>
            <a:off x="0" y="2124800"/>
            <a:ext cx="29538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1200"/>
              </a:spcAft>
              <a:buNone/>
            </a:pPr>
            <a:r>
              <a:rPr lang="en" dirty="0"/>
              <a:t>In the blade script go to line 98. Where we are going to type “private void OnTriggerEnter(Collider other){}”.</a:t>
            </a:r>
            <a:endParaRPr dirty="0"/>
          </a:p>
        </p:txBody>
      </p:sp>
      <p:pic>
        <p:nvPicPr>
          <p:cNvPr id="221" name="Google Shape;221;p32"/>
          <p:cNvPicPr preferRelativeResize="0"/>
          <p:nvPr/>
        </p:nvPicPr>
        <p:blipFill>
          <a:blip r:embed="rId3">
            <a:alphaModFix/>
          </a:blip>
          <a:stretch>
            <a:fillRect/>
          </a:stretch>
        </p:blipFill>
        <p:spPr>
          <a:xfrm>
            <a:off x="3490225" y="3113650"/>
            <a:ext cx="5693250" cy="202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Technology Ambassadors Program</a:t>
            </a:r>
            <a:endParaRPr/>
          </a:p>
        </p:txBody>
      </p:sp>
      <p:sp>
        <p:nvSpPr>
          <p:cNvPr id="93" name="Google Shape;93;p14"/>
          <p:cNvSpPr txBox="1">
            <a:spLocks noGrp="1"/>
          </p:cNvSpPr>
          <p:nvPr>
            <p:ph type="body" idx="1"/>
          </p:nvPr>
        </p:nvSpPr>
        <p:spPr>
          <a:xfrm>
            <a:off x="349050" y="1853850"/>
            <a:ext cx="8004900" cy="281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Members:</a:t>
            </a:r>
            <a:endParaRPr/>
          </a:p>
          <a:p>
            <a:pPr marL="457200" lvl="0" indent="-311150" algn="l" rtl="0">
              <a:spcBef>
                <a:spcPts val="1200"/>
              </a:spcBef>
              <a:spcAft>
                <a:spcPts val="0"/>
              </a:spcAft>
              <a:buSzPts val="1300"/>
              <a:buChar char="●"/>
            </a:pPr>
            <a:r>
              <a:rPr lang="en"/>
              <a:t>Joseph Grados</a:t>
            </a:r>
            <a:endParaRPr/>
          </a:p>
          <a:p>
            <a:pPr marL="457200" lvl="0" indent="-311150" algn="l" rtl="0">
              <a:spcBef>
                <a:spcPts val="0"/>
              </a:spcBef>
              <a:spcAft>
                <a:spcPts val="0"/>
              </a:spcAft>
              <a:buSzPts val="1300"/>
              <a:buChar char="●"/>
            </a:pPr>
            <a:r>
              <a:rPr lang="en"/>
              <a:t>Ashley Mendez</a:t>
            </a:r>
            <a:endParaRPr/>
          </a:p>
          <a:p>
            <a:pPr marL="457200" lvl="0" indent="-311150" algn="l" rtl="0">
              <a:spcBef>
                <a:spcPts val="0"/>
              </a:spcBef>
              <a:spcAft>
                <a:spcPts val="0"/>
              </a:spcAft>
              <a:buSzPts val="1300"/>
              <a:buChar char="●"/>
            </a:pPr>
            <a:r>
              <a:rPr lang="en"/>
              <a:t>Gregory Smith</a:t>
            </a:r>
            <a:endParaRPr/>
          </a:p>
          <a:p>
            <a:pPr marL="457200" lvl="0" indent="-311150" algn="l" rtl="0">
              <a:spcBef>
                <a:spcPts val="0"/>
              </a:spcBef>
              <a:spcAft>
                <a:spcPts val="0"/>
              </a:spcAft>
              <a:buSzPts val="1300"/>
              <a:buChar char="●"/>
            </a:pPr>
            <a:r>
              <a:rPr lang="en"/>
              <a:t>Anaya Yorke</a:t>
            </a:r>
            <a:endParaRPr/>
          </a:p>
          <a:p>
            <a:pPr marL="0" lvl="0" indent="0" algn="l" rtl="0">
              <a:spcBef>
                <a:spcPts val="1200"/>
              </a:spcBef>
              <a:spcAft>
                <a:spcPts val="0"/>
              </a:spcAft>
              <a:buNone/>
            </a:pPr>
            <a:r>
              <a:rPr lang="en"/>
              <a:t>What do we do in TAP:</a:t>
            </a:r>
            <a:endParaRPr/>
          </a:p>
          <a:p>
            <a:pPr marL="457200" lvl="0" indent="-311150" algn="l" rtl="0">
              <a:spcBef>
                <a:spcPts val="1200"/>
              </a:spcBef>
              <a:spcAft>
                <a:spcPts val="0"/>
              </a:spcAft>
              <a:buSzPts val="1300"/>
              <a:buChar char="●"/>
            </a:pPr>
            <a:r>
              <a:rPr lang="en"/>
              <a:t>Expo (to showcase our game)</a:t>
            </a:r>
            <a:endParaRPr/>
          </a:p>
          <a:p>
            <a:pPr marL="457200" lvl="0" indent="-311150" algn="l" rtl="0">
              <a:spcBef>
                <a:spcPts val="0"/>
              </a:spcBef>
              <a:spcAft>
                <a:spcPts val="0"/>
              </a:spcAft>
              <a:buSzPts val="1300"/>
              <a:buChar char="●"/>
            </a:pPr>
            <a:r>
              <a:rPr lang="en"/>
              <a:t>CREATE </a:t>
            </a:r>
            <a:endParaRPr/>
          </a:p>
          <a:p>
            <a:pPr marL="457200" lvl="0" indent="-311150" algn="l" rtl="0">
              <a:spcBef>
                <a:spcPts val="0"/>
              </a:spcBef>
              <a:spcAft>
                <a:spcPts val="0"/>
              </a:spcAft>
              <a:buSzPts val="1300"/>
              <a:buChar char="●"/>
            </a:pPr>
            <a:r>
              <a:rPr lang="en"/>
              <a:t>Workshops</a:t>
            </a:r>
            <a:endParaRPr/>
          </a:p>
          <a:p>
            <a:pPr marL="0" lvl="0" indent="0" algn="l" rtl="0">
              <a:spcBef>
                <a:spcPts val="1200"/>
              </a:spcBef>
              <a:spcAft>
                <a:spcPts val="12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made levels</a:t>
            </a:r>
            <a:endParaRPr dirty="0"/>
          </a:p>
        </p:txBody>
      </p:sp>
      <p:sp>
        <p:nvSpPr>
          <p:cNvPr id="227" name="Google Shape;227;p33"/>
          <p:cNvSpPr txBox="1">
            <a:spLocks noGrp="1"/>
          </p:cNvSpPr>
          <p:nvPr>
            <p:ph type="body" idx="1"/>
          </p:nvPr>
        </p:nvSpPr>
        <p:spPr>
          <a:xfrm>
            <a:off x="729450" y="2078875"/>
            <a:ext cx="34221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Make space between the method brackets. Then take one of your tags inside this statement. Which is “if (other.gameObject.tag == “GreenBox”){}.</a:t>
            </a:r>
            <a:endParaRPr dirty="0"/>
          </a:p>
          <a:p>
            <a:pPr marL="0" lvl="0" indent="0" algn="l" rtl="0">
              <a:spcBef>
                <a:spcPts val="1200"/>
              </a:spcBef>
              <a:spcAft>
                <a:spcPts val="1200"/>
              </a:spcAft>
              <a:buNone/>
            </a:pPr>
            <a:endParaRPr dirty="0"/>
          </a:p>
        </p:txBody>
      </p:sp>
      <p:pic>
        <p:nvPicPr>
          <p:cNvPr id="228" name="Google Shape;228;p33"/>
          <p:cNvPicPr preferRelativeResize="0"/>
          <p:nvPr/>
        </p:nvPicPr>
        <p:blipFill>
          <a:blip r:embed="rId3">
            <a:alphaModFix/>
          </a:blip>
          <a:stretch>
            <a:fillRect/>
          </a:stretch>
        </p:blipFill>
        <p:spPr>
          <a:xfrm>
            <a:off x="4313125" y="2961475"/>
            <a:ext cx="4572000" cy="813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34" name="Google Shape;234;p34"/>
          <p:cNvSpPr txBox="1">
            <a:spLocks noGrp="1"/>
          </p:cNvSpPr>
          <p:nvPr>
            <p:ph type="body" idx="1"/>
          </p:nvPr>
        </p:nvSpPr>
        <p:spPr>
          <a:xfrm>
            <a:off x="58975" y="2124775"/>
            <a:ext cx="32385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Inside of the if statement bracket put in the count object in the beginning of code by an add increment of one. Example: shown in the photo.</a:t>
            </a:r>
            <a:endParaRPr dirty="0"/>
          </a:p>
        </p:txBody>
      </p:sp>
      <p:pic>
        <p:nvPicPr>
          <p:cNvPr id="235" name="Google Shape;235;p34"/>
          <p:cNvPicPr preferRelativeResize="0"/>
          <p:nvPr/>
        </p:nvPicPr>
        <p:blipFill>
          <a:blip r:embed="rId3">
            <a:alphaModFix/>
          </a:blip>
          <a:stretch>
            <a:fillRect/>
          </a:stretch>
        </p:blipFill>
        <p:spPr>
          <a:xfrm>
            <a:off x="4350000" y="2759400"/>
            <a:ext cx="4362450" cy="895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a:t>
            </a:r>
            <a:endParaRPr dirty="0"/>
          </a:p>
        </p:txBody>
      </p:sp>
      <p:sp>
        <p:nvSpPr>
          <p:cNvPr id="241" name="Google Shape;241;p35"/>
          <p:cNvSpPr txBox="1">
            <a:spLocks noGrp="1"/>
          </p:cNvSpPr>
          <p:nvPr>
            <p:ph type="body" idx="1"/>
          </p:nvPr>
        </p:nvSpPr>
        <p:spPr>
          <a:xfrm>
            <a:off x="519218" y="2069700"/>
            <a:ext cx="2393400" cy="22611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 dirty="0"/>
              <a:t>Do the same to all other prefab counts.</a:t>
            </a:r>
            <a:endParaRPr dirty="0"/>
          </a:p>
        </p:txBody>
      </p:sp>
      <p:pic>
        <p:nvPicPr>
          <p:cNvPr id="242" name="Google Shape;242;p35"/>
          <p:cNvPicPr preferRelativeResize="0"/>
          <p:nvPr/>
        </p:nvPicPr>
        <p:blipFill>
          <a:blip r:embed="rId3">
            <a:alphaModFix/>
          </a:blip>
          <a:stretch>
            <a:fillRect/>
          </a:stretch>
        </p:blipFill>
        <p:spPr>
          <a:xfrm>
            <a:off x="5231625" y="1582900"/>
            <a:ext cx="3558250" cy="35606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48" name="Google Shape;248;p36"/>
          <p:cNvSpPr txBox="1">
            <a:spLocks noGrp="1"/>
          </p:cNvSpPr>
          <p:nvPr>
            <p:ph type="body" idx="1"/>
          </p:nvPr>
        </p:nvSpPr>
        <p:spPr>
          <a:xfrm>
            <a:off x="729450" y="2078875"/>
            <a:ext cx="30180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We went back to the game main and go to scenes. Then click on level 1 and press CTRL + D to duplicate the scene. That’s the easy way to make multiple scene with the same format in the Level 1 scene.</a:t>
            </a:r>
            <a:endParaRPr dirty="0"/>
          </a:p>
        </p:txBody>
      </p:sp>
      <p:pic>
        <p:nvPicPr>
          <p:cNvPr id="249" name="Google Shape;249;p36"/>
          <p:cNvPicPr preferRelativeResize="0"/>
          <p:nvPr/>
        </p:nvPicPr>
        <p:blipFill rotWithShape="1">
          <a:blip r:embed="rId3">
            <a:alphaModFix/>
          </a:blip>
          <a:srcRect l="20401"/>
          <a:stretch/>
        </p:blipFill>
        <p:spPr>
          <a:xfrm>
            <a:off x="5345575" y="2496175"/>
            <a:ext cx="3440225" cy="2539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55" name="Google Shape;255;p37"/>
          <p:cNvSpPr txBox="1">
            <a:spLocks noGrp="1"/>
          </p:cNvSpPr>
          <p:nvPr>
            <p:ph type="body" idx="1"/>
          </p:nvPr>
        </p:nvSpPr>
        <p:spPr>
          <a:xfrm>
            <a:off x="729450" y="2078875"/>
            <a:ext cx="34038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Go back to the blade script and where going to make the condition to transfer different level if the player met the required task.</a:t>
            </a:r>
            <a:endParaRPr dirty="0"/>
          </a:p>
        </p:txBody>
      </p:sp>
      <p:pic>
        <p:nvPicPr>
          <p:cNvPr id="256" name="Google Shape;256;p37"/>
          <p:cNvPicPr preferRelativeResize="0"/>
          <p:nvPr/>
        </p:nvPicPr>
        <p:blipFill>
          <a:blip r:embed="rId3">
            <a:alphaModFix/>
          </a:blip>
          <a:stretch>
            <a:fillRect/>
          </a:stretch>
        </p:blipFill>
        <p:spPr>
          <a:xfrm>
            <a:off x="4478450" y="2522075"/>
            <a:ext cx="4665550" cy="1730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62" name="Google Shape;262;p38"/>
          <p:cNvSpPr txBox="1">
            <a:spLocks noGrp="1"/>
          </p:cNvSpPr>
          <p:nvPr>
            <p:ph type="body" idx="1"/>
          </p:nvPr>
        </p:nvSpPr>
        <p:spPr>
          <a:xfrm>
            <a:off x="729450" y="2078875"/>
            <a:ext cx="27240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Add UnityEngine.SceneManagement just above the public class method.</a:t>
            </a:r>
            <a:endParaRPr dirty="0"/>
          </a:p>
        </p:txBody>
      </p:sp>
      <p:pic>
        <p:nvPicPr>
          <p:cNvPr id="263" name="Google Shape;263;p38"/>
          <p:cNvPicPr preferRelativeResize="0"/>
          <p:nvPr/>
        </p:nvPicPr>
        <p:blipFill>
          <a:blip r:embed="rId3">
            <a:alphaModFix/>
          </a:blip>
          <a:stretch>
            <a:fillRect/>
          </a:stretch>
        </p:blipFill>
        <p:spPr>
          <a:xfrm>
            <a:off x="4395750" y="3016600"/>
            <a:ext cx="4748250" cy="1235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69" name="Google Shape;269;p39"/>
          <p:cNvSpPr txBox="1">
            <a:spLocks noGrp="1"/>
          </p:cNvSpPr>
          <p:nvPr>
            <p:ph type="body" idx="1"/>
          </p:nvPr>
        </p:nvSpPr>
        <p:spPr>
          <a:xfrm>
            <a:off x="0" y="1853850"/>
            <a:ext cx="2668800" cy="192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Go back to the unity game menu to click on file, then click on build setting. There you will see the index or order of the scene the game is processing.</a:t>
            </a:r>
            <a:endParaRPr dirty="0"/>
          </a:p>
        </p:txBody>
      </p:sp>
      <p:pic>
        <p:nvPicPr>
          <p:cNvPr id="270" name="Google Shape;270;p39"/>
          <p:cNvPicPr preferRelativeResize="0"/>
          <p:nvPr/>
        </p:nvPicPr>
        <p:blipFill>
          <a:blip r:embed="rId3">
            <a:alphaModFix/>
          </a:blip>
          <a:stretch>
            <a:fillRect/>
          </a:stretch>
        </p:blipFill>
        <p:spPr>
          <a:xfrm>
            <a:off x="2541400" y="2907825"/>
            <a:ext cx="6602601" cy="1510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76" name="Google Shape;276;p40"/>
          <p:cNvSpPr txBox="1">
            <a:spLocks noGrp="1"/>
          </p:cNvSpPr>
          <p:nvPr>
            <p:ph type="body" idx="1"/>
          </p:nvPr>
        </p:nvSpPr>
        <p:spPr>
          <a:xfrm>
            <a:off x="114075" y="1977850"/>
            <a:ext cx="4946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Under the box count increment codes we will type in a condition or rather a task to make to advance to the next level. We’re use an example from the photo. “SceneManager.LoadScene(SceneManager.GetActiveScene().build index + 1;” will transfer the games into the next scene which should be level 2.</a:t>
            </a:r>
            <a:endParaRPr dirty="0"/>
          </a:p>
        </p:txBody>
      </p:sp>
      <p:pic>
        <p:nvPicPr>
          <p:cNvPr id="277" name="Google Shape;277;p40"/>
          <p:cNvPicPr preferRelativeResize="0"/>
          <p:nvPr/>
        </p:nvPicPr>
        <p:blipFill>
          <a:blip r:embed="rId3">
            <a:alphaModFix/>
          </a:blip>
          <a:stretch>
            <a:fillRect/>
          </a:stretch>
        </p:blipFill>
        <p:spPr>
          <a:xfrm>
            <a:off x="2751700" y="3591275"/>
            <a:ext cx="6206925" cy="1552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83" name="Google Shape;283;p41"/>
          <p:cNvSpPr txBox="1">
            <a:spLocks noGrp="1"/>
          </p:cNvSpPr>
          <p:nvPr>
            <p:ph type="body" idx="1"/>
          </p:nvPr>
        </p:nvSpPr>
        <p:spPr>
          <a:xfrm>
            <a:off x="40600" y="2069700"/>
            <a:ext cx="37896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Below the if statement for level one make an else if statement where a player hits a bomb. Which should revert all prefab counts to zero.</a:t>
            </a:r>
            <a:endParaRPr dirty="0"/>
          </a:p>
        </p:txBody>
      </p:sp>
      <p:pic>
        <p:nvPicPr>
          <p:cNvPr id="284" name="Google Shape;284;p41"/>
          <p:cNvPicPr preferRelativeResize="0"/>
          <p:nvPr/>
        </p:nvPicPr>
        <p:blipFill>
          <a:blip r:embed="rId3">
            <a:alphaModFix/>
          </a:blip>
          <a:stretch>
            <a:fillRect/>
          </a:stretch>
        </p:blipFill>
        <p:spPr>
          <a:xfrm>
            <a:off x="4135000" y="2069700"/>
            <a:ext cx="5008999" cy="2769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90" name="Google Shape;290;p42"/>
          <p:cNvSpPr txBox="1">
            <a:spLocks noGrp="1"/>
          </p:cNvSpPr>
          <p:nvPr>
            <p:ph type="body" idx="1"/>
          </p:nvPr>
        </p:nvSpPr>
        <p:spPr>
          <a:xfrm>
            <a:off x="426350" y="2088050"/>
            <a:ext cx="41019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To make fruits as bomb first hit CTRL + D to duplicate them. Then click on the tag icon and put a bomb tag to them.</a:t>
            </a:r>
            <a:endParaRPr dirty="0"/>
          </a:p>
        </p:txBody>
      </p:sp>
      <p:pic>
        <p:nvPicPr>
          <p:cNvPr id="291" name="Google Shape;291;p42"/>
          <p:cNvPicPr preferRelativeResize="0"/>
          <p:nvPr/>
        </p:nvPicPr>
        <p:blipFill>
          <a:blip r:embed="rId3">
            <a:alphaModFix/>
          </a:blip>
          <a:stretch>
            <a:fillRect/>
          </a:stretch>
        </p:blipFill>
        <p:spPr>
          <a:xfrm>
            <a:off x="4680650" y="1093000"/>
            <a:ext cx="4463352" cy="3940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1011200" y="12635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Unity</a:t>
            </a:r>
            <a:endParaRPr/>
          </a:p>
        </p:txBody>
      </p:sp>
      <p:sp>
        <p:nvSpPr>
          <p:cNvPr id="99" name="Google Shape;99;p15"/>
          <p:cNvSpPr txBox="1">
            <a:spLocks noGrp="1"/>
          </p:cNvSpPr>
          <p:nvPr>
            <p:ph type="body" idx="1"/>
          </p:nvPr>
        </p:nvSpPr>
        <p:spPr>
          <a:xfrm>
            <a:off x="109025" y="1962625"/>
            <a:ext cx="7688700" cy="3276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A software development application designed to create other application for a multitude of different hardware like PC, mobile devices, and video game consoles.</a:t>
            </a:r>
            <a:endParaRPr/>
          </a:p>
          <a:p>
            <a:pPr marL="914400" lvl="1" indent="-298450" algn="l" rtl="0">
              <a:spcBef>
                <a:spcPts val="0"/>
              </a:spcBef>
              <a:spcAft>
                <a:spcPts val="0"/>
              </a:spcAft>
              <a:buSzPts val="1100"/>
              <a:buChar char="○"/>
            </a:pPr>
            <a:r>
              <a:rPr lang="en"/>
              <a:t>C#</a:t>
            </a:r>
            <a:endParaRPr/>
          </a:p>
          <a:p>
            <a:pPr marL="914400" lvl="1" indent="-298450" algn="l" rtl="0">
              <a:spcBef>
                <a:spcPts val="0"/>
              </a:spcBef>
              <a:spcAft>
                <a:spcPts val="0"/>
              </a:spcAft>
              <a:buSzPts val="1100"/>
              <a:buChar char="○"/>
            </a:pPr>
            <a:r>
              <a:rPr lang="en"/>
              <a:t>Visual Studio Code</a:t>
            </a:r>
            <a:endParaRPr/>
          </a:p>
          <a:p>
            <a:pPr marL="914400" lvl="1" indent="-298450" algn="l" rtl="0">
              <a:spcBef>
                <a:spcPts val="0"/>
              </a:spcBef>
              <a:spcAft>
                <a:spcPts val="0"/>
              </a:spcAft>
              <a:buSzPts val="1100"/>
              <a:buChar char="○"/>
            </a:pPr>
            <a:r>
              <a:rPr lang="en"/>
              <a:t>Unity Document</a:t>
            </a:r>
            <a:endParaRPr/>
          </a:p>
          <a:p>
            <a:pPr marL="914400" lvl="1" indent="-298450" algn="l" rtl="0">
              <a:spcBef>
                <a:spcPts val="0"/>
              </a:spcBef>
              <a:spcAft>
                <a:spcPts val="0"/>
              </a:spcAft>
              <a:buSzPts val="1100"/>
              <a:buChar char="○"/>
            </a:pPr>
            <a:r>
              <a:rPr lang="en"/>
              <a:t>Works On:</a:t>
            </a:r>
            <a:endParaRPr/>
          </a:p>
          <a:p>
            <a:pPr marL="1371600" lvl="2" indent="-298450" algn="l" rtl="0">
              <a:spcBef>
                <a:spcPts val="0"/>
              </a:spcBef>
              <a:spcAft>
                <a:spcPts val="0"/>
              </a:spcAft>
              <a:buSzPts val="1100"/>
              <a:buChar char="■"/>
            </a:pPr>
            <a:r>
              <a:rPr lang="en"/>
              <a:t>Windows (32 or 64 bits)</a:t>
            </a:r>
            <a:endParaRPr/>
          </a:p>
          <a:p>
            <a:pPr marL="1371600" lvl="2" indent="-298450" algn="l" rtl="0">
              <a:spcBef>
                <a:spcPts val="0"/>
              </a:spcBef>
              <a:spcAft>
                <a:spcPts val="0"/>
              </a:spcAft>
              <a:buSzPts val="1100"/>
              <a:buChar char="■"/>
            </a:pPr>
            <a:r>
              <a:rPr lang="en"/>
              <a:t>MAC</a:t>
            </a:r>
            <a:endParaRPr/>
          </a:p>
          <a:p>
            <a:pPr marL="1371600" lvl="2" indent="-298450" algn="l" rtl="0">
              <a:spcBef>
                <a:spcPts val="0"/>
              </a:spcBef>
              <a:spcAft>
                <a:spcPts val="0"/>
              </a:spcAft>
              <a:buSzPts val="1100"/>
              <a:buChar char="■"/>
            </a:pPr>
            <a:r>
              <a:rPr lang="en"/>
              <a:t>Linux</a:t>
            </a:r>
            <a:endParaRPr/>
          </a:p>
        </p:txBody>
      </p:sp>
      <p:pic>
        <p:nvPicPr>
          <p:cNvPr id="100" name="Google Shape;100;p15"/>
          <p:cNvPicPr preferRelativeResize="0"/>
          <p:nvPr/>
        </p:nvPicPr>
        <p:blipFill>
          <a:blip r:embed="rId3">
            <a:alphaModFix/>
          </a:blip>
          <a:stretch>
            <a:fillRect/>
          </a:stretch>
        </p:blipFill>
        <p:spPr>
          <a:xfrm>
            <a:off x="0" y="1099625"/>
            <a:ext cx="725900" cy="863000"/>
          </a:xfrm>
          <a:prstGeom prst="rect">
            <a:avLst/>
          </a:prstGeom>
          <a:noFill/>
          <a:ln>
            <a:noFill/>
          </a:ln>
        </p:spPr>
      </p:pic>
      <p:pic>
        <p:nvPicPr>
          <p:cNvPr id="101" name="Google Shape;101;p15"/>
          <p:cNvPicPr preferRelativeResize="0"/>
          <p:nvPr/>
        </p:nvPicPr>
        <p:blipFill>
          <a:blip r:embed="rId4">
            <a:alphaModFix/>
          </a:blip>
          <a:stretch>
            <a:fillRect/>
          </a:stretch>
        </p:blipFill>
        <p:spPr>
          <a:xfrm>
            <a:off x="3797450" y="3536150"/>
            <a:ext cx="5273974" cy="16073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297" name="Google Shape;297;p43"/>
          <p:cNvSpPr txBox="1">
            <a:spLocks noGrp="1"/>
          </p:cNvSpPr>
          <p:nvPr>
            <p:ph type="body" idx="1"/>
          </p:nvPr>
        </p:nvSpPr>
        <p:spPr>
          <a:xfrm>
            <a:off x="729450" y="2078875"/>
            <a:ext cx="2742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Remove the fruit scripts from them and instead replace it with a bomb scripts which will make it act like a bomb.</a:t>
            </a:r>
            <a:endParaRPr dirty="0"/>
          </a:p>
        </p:txBody>
      </p:sp>
      <p:pic>
        <p:nvPicPr>
          <p:cNvPr id="298" name="Google Shape;298;p43"/>
          <p:cNvPicPr preferRelativeResize="0"/>
          <p:nvPr/>
        </p:nvPicPr>
        <p:blipFill>
          <a:blip r:embed="rId3">
            <a:alphaModFix/>
          </a:blip>
          <a:stretch>
            <a:fillRect/>
          </a:stretch>
        </p:blipFill>
        <p:spPr>
          <a:xfrm>
            <a:off x="5332500" y="1418400"/>
            <a:ext cx="3723725" cy="3642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304" name="Google Shape;304;p44"/>
          <p:cNvSpPr txBox="1">
            <a:spLocks noGrp="1"/>
          </p:cNvSpPr>
          <p:nvPr>
            <p:ph type="body" idx="1"/>
          </p:nvPr>
        </p:nvSpPr>
        <p:spPr>
          <a:xfrm>
            <a:off x="196725" y="1931925"/>
            <a:ext cx="26874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Click on the spawner object and clicked on the prefabs folder. Then drag and dropped the appropriate prefabs object in the fruit array and the bomb array. There you can manuiplate the chances of bombs for difficulty.</a:t>
            </a:r>
            <a:endParaRPr dirty="0"/>
          </a:p>
        </p:txBody>
      </p:sp>
      <p:pic>
        <p:nvPicPr>
          <p:cNvPr id="305" name="Google Shape;305;p44"/>
          <p:cNvPicPr preferRelativeResize="0"/>
          <p:nvPr/>
        </p:nvPicPr>
        <p:blipFill>
          <a:blip r:embed="rId3">
            <a:alphaModFix/>
          </a:blip>
          <a:stretch>
            <a:fillRect/>
          </a:stretch>
        </p:blipFill>
        <p:spPr>
          <a:xfrm>
            <a:off x="3036525" y="1791050"/>
            <a:ext cx="6107477" cy="3306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xfrm>
            <a:off x="165094" y="1332937"/>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we made levels</a:t>
            </a:r>
            <a:endParaRPr dirty="0"/>
          </a:p>
        </p:txBody>
      </p:sp>
      <p:sp>
        <p:nvSpPr>
          <p:cNvPr id="311" name="Google Shape;311;p45"/>
          <p:cNvSpPr txBox="1">
            <a:spLocks noGrp="1"/>
          </p:cNvSpPr>
          <p:nvPr>
            <p:ph type="body" idx="1"/>
          </p:nvPr>
        </p:nvSpPr>
        <p:spPr>
          <a:xfrm>
            <a:off x="68150" y="2042150"/>
            <a:ext cx="3174000" cy="178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Click the canvas object and duplicate either the “Firstmsg” or “Levelmsg” to made a boolean statement message. This will help not only you but other player on what to do in the game.</a:t>
            </a:r>
            <a:endParaRPr dirty="0"/>
          </a:p>
        </p:txBody>
      </p:sp>
      <p:pic>
        <p:nvPicPr>
          <p:cNvPr id="312" name="Google Shape;312;p45"/>
          <p:cNvPicPr preferRelativeResize="0"/>
          <p:nvPr/>
        </p:nvPicPr>
        <p:blipFill>
          <a:blip r:embed="rId3">
            <a:alphaModFix/>
          </a:blip>
          <a:stretch>
            <a:fillRect/>
          </a:stretch>
        </p:blipFill>
        <p:spPr>
          <a:xfrm>
            <a:off x="3444300" y="1282200"/>
            <a:ext cx="5699701" cy="3365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It is Done!</a:t>
            </a:r>
            <a:endParaRPr dirty="0"/>
          </a:p>
        </p:txBody>
      </p:sp>
      <p:sp>
        <p:nvSpPr>
          <p:cNvPr id="318" name="Google Shape;318;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You’ve create a level in Unity.</a:t>
            </a:r>
            <a:endParaRPr/>
          </a:p>
          <a:p>
            <a:pPr marL="0" lvl="0" indent="0" algn="l" rtl="0">
              <a:spcBef>
                <a:spcPts val="1200"/>
              </a:spcBef>
              <a:spcAft>
                <a:spcPts val="1200"/>
              </a:spcAft>
              <a:buNone/>
            </a:pPr>
            <a:r>
              <a:rPr lang="en"/>
              <a:t>Since Unity is a complex application there will be times where it can get frustrating, but remember with resilience and dedication anyone can make a good game.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040B4-B836-1A69-AF8E-AF142C596D4C}"/>
              </a:ext>
            </a:extLst>
          </p:cNvPr>
          <p:cNvSpPr>
            <a:spLocks noGrp="1"/>
          </p:cNvSpPr>
          <p:nvPr>
            <p:ph type="title"/>
          </p:nvPr>
        </p:nvSpPr>
        <p:spPr/>
        <p:txBody>
          <a:bodyPr>
            <a:normAutofit fontScale="90000"/>
          </a:bodyPr>
          <a:lstStyle/>
          <a:p>
            <a:r>
              <a:rPr lang="en-US" dirty="0"/>
              <a:t>What is a boolean?</a:t>
            </a:r>
          </a:p>
        </p:txBody>
      </p:sp>
      <p:sp>
        <p:nvSpPr>
          <p:cNvPr id="3" name="Text Placeholder 2">
            <a:extLst>
              <a:ext uri="{FF2B5EF4-FFF2-40B4-BE49-F238E27FC236}">
                <a16:creationId xmlns:a16="http://schemas.microsoft.com/office/drawing/2014/main" id="{25B46924-3948-B950-D230-039A20918397}"/>
              </a:ext>
            </a:extLst>
          </p:cNvPr>
          <p:cNvSpPr>
            <a:spLocks noGrp="1"/>
          </p:cNvSpPr>
          <p:nvPr>
            <p:ph type="body" idx="1"/>
          </p:nvPr>
        </p:nvSpPr>
        <p:spPr/>
        <p:txBody>
          <a:bodyPr/>
          <a:lstStyle/>
          <a:p>
            <a:r>
              <a:rPr lang="en-US" dirty="0"/>
              <a:t>A boolean is a data type that is used for conditional statement. </a:t>
            </a:r>
          </a:p>
          <a:p>
            <a:r>
              <a:rPr lang="en-US" dirty="0"/>
              <a:t>Some of the syntax for boolean is &amp;&amp;(for and) ||(for or) and !(for not), and when combine it can change if the boolean statement is logically right or not.</a:t>
            </a:r>
          </a:p>
          <a:p>
            <a:r>
              <a:rPr lang="en-US" dirty="0"/>
              <a:t>Examples:</a:t>
            </a:r>
          </a:p>
          <a:p>
            <a:r>
              <a:rPr lang="en-US" dirty="0"/>
              <a:t>True or True = True (as no matter the opinion in the end it’s true)</a:t>
            </a:r>
          </a:p>
          <a:p>
            <a:r>
              <a:rPr lang="en-US" dirty="0"/>
              <a:t>True and False = False(and means that both conditions need to be the same to appropriately match)</a:t>
            </a:r>
          </a:p>
          <a:p>
            <a:r>
              <a:rPr lang="en-US" dirty="0"/>
              <a:t>True or !True = True(the or means even that both conditions can be true, and the not sign means it’s not true)</a:t>
            </a:r>
          </a:p>
        </p:txBody>
      </p:sp>
    </p:spTree>
    <p:extLst>
      <p:ext uri="{BB962C8B-B14F-4D97-AF65-F5344CB8AC3E}">
        <p14:creationId xmlns:p14="http://schemas.microsoft.com/office/powerpoint/2010/main" val="4269338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2D12-B8F4-A271-8067-ADDE9B34A082}"/>
              </a:ext>
            </a:extLst>
          </p:cNvPr>
          <p:cNvSpPr>
            <a:spLocks noGrp="1"/>
          </p:cNvSpPr>
          <p:nvPr>
            <p:ph type="title"/>
          </p:nvPr>
        </p:nvSpPr>
        <p:spPr>
          <a:xfrm>
            <a:off x="729450" y="1204350"/>
            <a:ext cx="7688700" cy="535200"/>
          </a:xfrm>
        </p:spPr>
        <p:txBody>
          <a:bodyPr>
            <a:normAutofit fontScale="90000"/>
          </a:bodyPr>
          <a:lstStyle/>
          <a:p>
            <a:r>
              <a:rPr lang="en-US" dirty="0"/>
              <a:t>Question 1</a:t>
            </a:r>
          </a:p>
        </p:txBody>
      </p:sp>
      <p:sp>
        <p:nvSpPr>
          <p:cNvPr id="3" name="Text Placeholder 2">
            <a:extLst>
              <a:ext uri="{FF2B5EF4-FFF2-40B4-BE49-F238E27FC236}">
                <a16:creationId xmlns:a16="http://schemas.microsoft.com/office/drawing/2014/main" id="{CF74FB6B-FFCA-017F-5F25-86D4C48C8B44}"/>
              </a:ext>
            </a:extLst>
          </p:cNvPr>
          <p:cNvSpPr>
            <a:spLocks noGrp="1"/>
          </p:cNvSpPr>
          <p:nvPr>
            <p:ph type="body" idx="1"/>
          </p:nvPr>
        </p:nvSpPr>
        <p:spPr>
          <a:xfrm>
            <a:off x="729450" y="1871706"/>
            <a:ext cx="7688700" cy="2943182"/>
          </a:xfrm>
        </p:spPr>
        <p:txBody>
          <a:bodyPr/>
          <a:lstStyle/>
          <a:p>
            <a:r>
              <a:rPr lang="en-US" dirty="0"/>
              <a:t>Which of the following expression “color is green” true?</a:t>
            </a:r>
          </a:p>
          <a:p>
            <a:r>
              <a:rPr lang="en-US" dirty="0"/>
              <a:t>Hint – three answer will be true</a:t>
            </a:r>
          </a:p>
          <a:p>
            <a:r>
              <a:rPr lang="en-US" dirty="0"/>
              <a:t>Red Sphere</a:t>
            </a:r>
          </a:p>
          <a:p>
            <a:r>
              <a:rPr lang="en-US" dirty="0"/>
              <a:t>Green Sphere</a:t>
            </a:r>
          </a:p>
          <a:p>
            <a:r>
              <a:rPr lang="en-US" dirty="0"/>
              <a:t>Blue Sphere</a:t>
            </a:r>
          </a:p>
          <a:p>
            <a:r>
              <a:rPr lang="en-US" dirty="0"/>
              <a:t>Red Cube</a:t>
            </a:r>
          </a:p>
          <a:p>
            <a:r>
              <a:rPr lang="en-US" dirty="0"/>
              <a:t>Green Cube</a:t>
            </a:r>
          </a:p>
          <a:p>
            <a:r>
              <a:rPr lang="en-US" dirty="0"/>
              <a:t>Red Cylinder</a:t>
            </a:r>
          </a:p>
          <a:p>
            <a:r>
              <a:rPr lang="en-US" dirty="0"/>
              <a:t>Green Cylinder</a:t>
            </a:r>
          </a:p>
          <a:p>
            <a:r>
              <a:rPr lang="en-US" dirty="0"/>
              <a:t>Blue Cylinder</a:t>
            </a:r>
          </a:p>
          <a:p>
            <a:endParaRPr lang="en-US" dirty="0"/>
          </a:p>
        </p:txBody>
      </p:sp>
      <p:pic>
        <p:nvPicPr>
          <p:cNvPr id="4" name="Picture 3">
            <a:extLst>
              <a:ext uri="{FF2B5EF4-FFF2-40B4-BE49-F238E27FC236}">
                <a16:creationId xmlns:a16="http://schemas.microsoft.com/office/drawing/2014/main" id="{919ED8FE-A9DF-4D2E-D844-0FA9B8FF2A53}"/>
              </a:ext>
            </a:extLst>
          </p:cNvPr>
          <p:cNvPicPr>
            <a:picLocks noChangeAspect="1"/>
          </p:cNvPicPr>
          <p:nvPr/>
        </p:nvPicPr>
        <p:blipFill>
          <a:blip r:embed="rId2"/>
          <a:stretch>
            <a:fillRect/>
          </a:stretch>
        </p:blipFill>
        <p:spPr>
          <a:xfrm>
            <a:off x="2221707" y="2366276"/>
            <a:ext cx="428625" cy="364332"/>
          </a:xfrm>
          <a:prstGeom prst="rect">
            <a:avLst/>
          </a:prstGeom>
        </p:spPr>
      </p:pic>
      <p:pic>
        <p:nvPicPr>
          <p:cNvPr id="5" name="Picture 4">
            <a:extLst>
              <a:ext uri="{FF2B5EF4-FFF2-40B4-BE49-F238E27FC236}">
                <a16:creationId xmlns:a16="http://schemas.microsoft.com/office/drawing/2014/main" id="{FCE5F47B-AD3F-3C17-8810-B4297E55DF49}"/>
              </a:ext>
            </a:extLst>
          </p:cNvPr>
          <p:cNvPicPr>
            <a:picLocks noChangeAspect="1"/>
          </p:cNvPicPr>
          <p:nvPr/>
        </p:nvPicPr>
        <p:blipFill>
          <a:blip r:embed="rId3"/>
          <a:stretch>
            <a:fillRect/>
          </a:stretch>
        </p:blipFill>
        <p:spPr>
          <a:xfrm>
            <a:off x="2586039" y="2599524"/>
            <a:ext cx="364332" cy="364332"/>
          </a:xfrm>
          <a:prstGeom prst="rect">
            <a:avLst/>
          </a:prstGeom>
        </p:spPr>
      </p:pic>
      <p:pic>
        <p:nvPicPr>
          <p:cNvPr id="6" name="Picture 5">
            <a:extLst>
              <a:ext uri="{FF2B5EF4-FFF2-40B4-BE49-F238E27FC236}">
                <a16:creationId xmlns:a16="http://schemas.microsoft.com/office/drawing/2014/main" id="{1A7FE6BC-1BC0-915C-7E8D-D8D4180D53AD}"/>
              </a:ext>
            </a:extLst>
          </p:cNvPr>
          <p:cNvPicPr>
            <a:picLocks noChangeAspect="1"/>
          </p:cNvPicPr>
          <p:nvPr/>
        </p:nvPicPr>
        <p:blipFill>
          <a:blip r:embed="rId4"/>
          <a:stretch>
            <a:fillRect/>
          </a:stretch>
        </p:blipFill>
        <p:spPr>
          <a:xfrm>
            <a:off x="2286000" y="2787879"/>
            <a:ext cx="364332" cy="409225"/>
          </a:xfrm>
          <a:prstGeom prst="rect">
            <a:avLst/>
          </a:prstGeom>
        </p:spPr>
      </p:pic>
      <p:pic>
        <p:nvPicPr>
          <p:cNvPr id="7" name="Picture 6">
            <a:extLst>
              <a:ext uri="{FF2B5EF4-FFF2-40B4-BE49-F238E27FC236}">
                <a16:creationId xmlns:a16="http://schemas.microsoft.com/office/drawing/2014/main" id="{11C6ED41-EE7F-4984-3CB1-DA0CB085D711}"/>
              </a:ext>
            </a:extLst>
          </p:cNvPr>
          <p:cNvPicPr>
            <a:picLocks noChangeAspect="1"/>
          </p:cNvPicPr>
          <p:nvPr/>
        </p:nvPicPr>
        <p:blipFill>
          <a:blip r:embed="rId5"/>
          <a:stretch>
            <a:fillRect/>
          </a:stretch>
        </p:blipFill>
        <p:spPr>
          <a:xfrm>
            <a:off x="2040067" y="3051891"/>
            <a:ext cx="363279" cy="346573"/>
          </a:xfrm>
          <a:prstGeom prst="rect">
            <a:avLst/>
          </a:prstGeom>
        </p:spPr>
      </p:pic>
      <p:pic>
        <p:nvPicPr>
          <p:cNvPr id="8" name="Picture 7">
            <a:extLst>
              <a:ext uri="{FF2B5EF4-FFF2-40B4-BE49-F238E27FC236}">
                <a16:creationId xmlns:a16="http://schemas.microsoft.com/office/drawing/2014/main" id="{B9325AF8-6BF3-FF84-FC96-1204152DD7EE}"/>
              </a:ext>
            </a:extLst>
          </p:cNvPr>
          <p:cNvPicPr>
            <a:picLocks noChangeAspect="1"/>
          </p:cNvPicPr>
          <p:nvPr/>
        </p:nvPicPr>
        <p:blipFill>
          <a:blip r:embed="rId6"/>
          <a:stretch>
            <a:fillRect/>
          </a:stretch>
        </p:blipFill>
        <p:spPr>
          <a:xfrm>
            <a:off x="2511385" y="3158910"/>
            <a:ext cx="384880" cy="409225"/>
          </a:xfrm>
          <a:prstGeom prst="rect">
            <a:avLst/>
          </a:prstGeom>
        </p:spPr>
      </p:pic>
      <p:pic>
        <p:nvPicPr>
          <p:cNvPr id="9" name="Picture 8">
            <a:extLst>
              <a:ext uri="{FF2B5EF4-FFF2-40B4-BE49-F238E27FC236}">
                <a16:creationId xmlns:a16="http://schemas.microsoft.com/office/drawing/2014/main" id="{87BD5806-BFDA-EF7E-1C73-BDAF95A8D671}"/>
              </a:ext>
            </a:extLst>
          </p:cNvPr>
          <p:cNvPicPr>
            <a:picLocks noChangeAspect="1"/>
          </p:cNvPicPr>
          <p:nvPr/>
        </p:nvPicPr>
        <p:blipFill rotWithShape="1">
          <a:blip r:embed="rId7"/>
          <a:srcRect l="22401" t="9776" r="21143" b="16268"/>
          <a:stretch/>
        </p:blipFill>
        <p:spPr>
          <a:xfrm>
            <a:off x="2896265" y="3398464"/>
            <a:ext cx="312386" cy="409225"/>
          </a:xfrm>
          <a:prstGeom prst="rect">
            <a:avLst/>
          </a:prstGeom>
        </p:spPr>
      </p:pic>
      <p:pic>
        <p:nvPicPr>
          <p:cNvPr id="10" name="Picture 9">
            <a:extLst>
              <a:ext uri="{FF2B5EF4-FFF2-40B4-BE49-F238E27FC236}">
                <a16:creationId xmlns:a16="http://schemas.microsoft.com/office/drawing/2014/main" id="{6D2E8820-51D5-9846-407A-BB1B1DA6FD91}"/>
              </a:ext>
            </a:extLst>
          </p:cNvPr>
          <p:cNvPicPr>
            <a:picLocks noChangeAspect="1"/>
          </p:cNvPicPr>
          <p:nvPr/>
        </p:nvPicPr>
        <p:blipFill rotWithShape="1">
          <a:blip r:embed="rId8"/>
          <a:srcRect l="22401" t="16044" r="24641" b="20268"/>
          <a:stretch/>
        </p:blipFill>
        <p:spPr>
          <a:xfrm>
            <a:off x="2406928" y="3691674"/>
            <a:ext cx="296897" cy="357050"/>
          </a:xfrm>
          <a:prstGeom prst="rect">
            <a:avLst/>
          </a:prstGeom>
        </p:spPr>
      </p:pic>
      <p:pic>
        <p:nvPicPr>
          <p:cNvPr id="11" name="Picture 10">
            <a:extLst>
              <a:ext uri="{FF2B5EF4-FFF2-40B4-BE49-F238E27FC236}">
                <a16:creationId xmlns:a16="http://schemas.microsoft.com/office/drawing/2014/main" id="{40BB2F09-3B40-8837-2B98-C949C113A57F}"/>
              </a:ext>
            </a:extLst>
          </p:cNvPr>
          <p:cNvPicPr>
            <a:picLocks noChangeAspect="1"/>
          </p:cNvPicPr>
          <p:nvPr/>
        </p:nvPicPr>
        <p:blipFill rotWithShape="1">
          <a:blip r:embed="rId9"/>
          <a:srcRect l="22401" t="16044" r="20851" b="21726"/>
          <a:stretch/>
        </p:blipFill>
        <p:spPr>
          <a:xfrm>
            <a:off x="2324800" y="4083352"/>
            <a:ext cx="373170" cy="409225"/>
          </a:xfrm>
          <a:prstGeom prst="rect">
            <a:avLst/>
          </a:prstGeom>
        </p:spPr>
      </p:pic>
    </p:spTree>
    <p:extLst>
      <p:ext uri="{BB962C8B-B14F-4D97-AF65-F5344CB8AC3E}">
        <p14:creationId xmlns:p14="http://schemas.microsoft.com/office/powerpoint/2010/main" val="133015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7535-DFCD-D5F7-3871-F8BA5F1EE38B}"/>
              </a:ext>
            </a:extLst>
          </p:cNvPr>
          <p:cNvSpPr>
            <a:spLocks noGrp="1"/>
          </p:cNvSpPr>
          <p:nvPr>
            <p:ph type="title"/>
          </p:nvPr>
        </p:nvSpPr>
        <p:spPr/>
        <p:txBody>
          <a:bodyPr>
            <a:normAutofit fontScale="90000"/>
          </a:bodyPr>
          <a:lstStyle/>
          <a:p>
            <a:r>
              <a:rPr lang="en-US" dirty="0"/>
              <a:t>Question 2</a:t>
            </a:r>
          </a:p>
        </p:txBody>
      </p:sp>
      <p:sp>
        <p:nvSpPr>
          <p:cNvPr id="3" name="Text Placeholder 2">
            <a:extLst>
              <a:ext uri="{FF2B5EF4-FFF2-40B4-BE49-F238E27FC236}">
                <a16:creationId xmlns:a16="http://schemas.microsoft.com/office/drawing/2014/main" id="{0F6012AB-97A6-8B8A-F8A9-DB4F6390972F}"/>
              </a:ext>
            </a:extLst>
          </p:cNvPr>
          <p:cNvSpPr>
            <a:spLocks noGrp="1"/>
          </p:cNvSpPr>
          <p:nvPr>
            <p:ph type="body" idx="1"/>
          </p:nvPr>
        </p:nvSpPr>
        <p:spPr/>
        <p:txBody>
          <a:bodyPr/>
          <a:lstStyle/>
          <a:p>
            <a:r>
              <a:rPr lang="en-US" dirty="0"/>
              <a:t>Which of the following shapes will make the statement (“shape is cube”) true?</a:t>
            </a:r>
          </a:p>
          <a:p>
            <a:r>
              <a:rPr lang="en-US" dirty="0"/>
              <a:t>Green Cube</a:t>
            </a:r>
          </a:p>
          <a:p>
            <a:r>
              <a:rPr lang="en-US" dirty="0"/>
              <a:t>Red Sphere</a:t>
            </a:r>
          </a:p>
          <a:p>
            <a:r>
              <a:rPr lang="en-US" dirty="0"/>
              <a:t>Blue Cylinder</a:t>
            </a:r>
          </a:p>
          <a:p>
            <a:r>
              <a:rPr lang="en-US" dirty="0"/>
              <a:t>Orange Cube</a:t>
            </a:r>
          </a:p>
          <a:p>
            <a:r>
              <a:rPr lang="en-US" dirty="0"/>
              <a:t>Blue Sphere</a:t>
            </a:r>
          </a:p>
          <a:p>
            <a:r>
              <a:rPr lang="en-US" dirty="0"/>
              <a:t>White Cube</a:t>
            </a:r>
          </a:p>
          <a:p>
            <a:r>
              <a:rPr lang="en-US" dirty="0"/>
              <a:t>Green Cylinder</a:t>
            </a:r>
          </a:p>
        </p:txBody>
      </p:sp>
      <p:pic>
        <p:nvPicPr>
          <p:cNvPr id="4" name="Picture 3">
            <a:extLst>
              <a:ext uri="{FF2B5EF4-FFF2-40B4-BE49-F238E27FC236}">
                <a16:creationId xmlns:a16="http://schemas.microsoft.com/office/drawing/2014/main" id="{FECB11BD-F2ED-ABCF-19BB-3720499915D1}"/>
              </a:ext>
            </a:extLst>
          </p:cNvPr>
          <p:cNvPicPr>
            <a:picLocks noChangeAspect="1"/>
          </p:cNvPicPr>
          <p:nvPr/>
        </p:nvPicPr>
        <p:blipFill>
          <a:blip r:embed="rId2"/>
          <a:stretch>
            <a:fillRect/>
          </a:stretch>
        </p:blipFill>
        <p:spPr>
          <a:xfrm>
            <a:off x="2231240" y="2355844"/>
            <a:ext cx="333366" cy="354453"/>
          </a:xfrm>
          <a:prstGeom prst="rect">
            <a:avLst/>
          </a:prstGeom>
        </p:spPr>
      </p:pic>
      <p:pic>
        <p:nvPicPr>
          <p:cNvPr id="5" name="Picture 4">
            <a:extLst>
              <a:ext uri="{FF2B5EF4-FFF2-40B4-BE49-F238E27FC236}">
                <a16:creationId xmlns:a16="http://schemas.microsoft.com/office/drawing/2014/main" id="{F8765448-C222-E5F3-D3A8-7443A9D616D6}"/>
              </a:ext>
            </a:extLst>
          </p:cNvPr>
          <p:cNvPicPr>
            <a:picLocks noChangeAspect="1"/>
          </p:cNvPicPr>
          <p:nvPr/>
        </p:nvPicPr>
        <p:blipFill>
          <a:blip r:embed="rId3"/>
          <a:stretch>
            <a:fillRect/>
          </a:stretch>
        </p:blipFill>
        <p:spPr>
          <a:xfrm>
            <a:off x="2564606" y="2571750"/>
            <a:ext cx="446620" cy="446620"/>
          </a:xfrm>
          <a:prstGeom prst="rect">
            <a:avLst/>
          </a:prstGeom>
        </p:spPr>
      </p:pic>
      <p:pic>
        <p:nvPicPr>
          <p:cNvPr id="6" name="Picture 5">
            <a:extLst>
              <a:ext uri="{FF2B5EF4-FFF2-40B4-BE49-F238E27FC236}">
                <a16:creationId xmlns:a16="http://schemas.microsoft.com/office/drawing/2014/main" id="{8EC9A791-8AF4-5E50-901E-0A8ED5276098}"/>
              </a:ext>
            </a:extLst>
          </p:cNvPr>
          <p:cNvPicPr>
            <a:picLocks noChangeAspect="1"/>
          </p:cNvPicPr>
          <p:nvPr/>
        </p:nvPicPr>
        <p:blipFill rotWithShape="1">
          <a:blip r:embed="rId4"/>
          <a:srcRect l="23475" t="13564" r="23183" b="20708"/>
          <a:stretch/>
        </p:blipFill>
        <p:spPr>
          <a:xfrm>
            <a:off x="3011226" y="2710297"/>
            <a:ext cx="362456" cy="446620"/>
          </a:xfrm>
          <a:prstGeom prst="rect">
            <a:avLst/>
          </a:prstGeom>
        </p:spPr>
      </p:pic>
      <p:pic>
        <p:nvPicPr>
          <p:cNvPr id="7" name="Picture 6">
            <a:extLst>
              <a:ext uri="{FF2B5EF4-FFF2-40B4-BE49-F238E27FC236}">
                <a16:creationId xmlns:a16="http://schemas.microsoft.com/office/drawing/2014/main" id="{B286A3BE-8904-51A5-C73C-A6E88BA55BC0}"/>
              </a:ext>
            </a:extLst>
          </p:cNvPr>
          <p:cNvPicPr>
            <a:picLocks noChangeAspect="1"/>
          </p:cNvPicPr>
          <p:nvPr/>
        </p:nvPicPr>
        <p:blipFill>
          <a:blip r:embed="rId5"/>
          <a:stretch>
            <a:fillRect/>
          </a:stretch>
        </p:blipFill>
        <p:spPr>
          <a:xfrm>
            <a:off x="2355060" y="2980371"/>
            <a:ext cx="333366" cy="354453"/>
          </a:xfrm>
          <a:prstGeom prst="rect">
            <a:avLst/>
          </a:prstGeom>
        </p:spPr>
      </p:pic>
      <p:pic>
        <p:nvPicPr>
          <p:cNvPr id="8" name="Picture 7">
            <a:extLst>
              <a:ext uri="{FF2B5EF4-FFF2-40B4-BE49-F238E27FC236}">
                <a16:creationId xmlns:a16="http://schemas.microsoft.com/office/drawing/2014/main" id="{D27765EC-797E-7A59-E771-F77853EC2D7D}"/>
              </a:ext>
            </a:extLst>
          </p:cNvPr>
          <p:cNvPicPr>
            <a:picLocks noChangeAspect="1"/>
          </p:cNvPicPr>
          <p:nvPr/>
        </p:nvPicPr>
        <p:blipFill>
          <a:blip r:embed="rId6"/>
          <a:stretch>
            <a:fillRect/>
          </a:stretch>
        </p:blipFill>
        <p:spPr>
          <a:xfrm>
            <a:off x="2132273" y="3282040"/>
            <a:ext cx="432333" cy="432333"/>
          </a:xfrm>
          <a:prstGeom prst="rect">
            <a:avLst/>
          </a:prstGeom>
        </p:spPr>
      </p:pic>
      <p:pic>
        <p:nvPicPr>
          <p:cNvPr id="9" name="Picture 8">
            <a:extLst>
              <a:ext uri="{FF2B5EF4-FFF2-40B4-BE49-F238E27FC236}">
                <a16:creationId xmlns:a16="http://schemas.microsoft.com/office/drawing/2014/main" id="{A64C02B3-28CC-5D25-668E-E5E22F3333C2}"/>
              </a:ext>
            </a:extLst>
          </p:cNvPr>
          <p:cNvPicPr>
            <a:picLocks noChangeAspect="1"/>
          </p:cNvPicPr>
          <p:nvPr/>
        </p:nvPicPr>
        <p:blipFill>
          <a:blip r:embed="rId7"/>
          <a:stretch>
            <a:fillRect/>
          </a:stretch>
        </p:blipFill>
        <p:spPr>
          <a:xfrm>
            <a:off x="2595920" y="3426991"/>
            <a:ext cx="383991" cy="408280"/>
          </a:xfrm>
          <a:prstGeom prst="rect">
            <a:avLst/>
          </a:prstGeom>
        </p:spPr>
      </p:pic>
      <p:pic>
        <p:nvPicPr>
          <p:cNvPr id="10" name="Picture 9">
            <a:extLst>
              <a:ext uri="{FF2B5EF4-FFF2-40B4-BE49-F238E27FC236}">
                <a16:creationId xmlns:a16="http://schemas.microsoft.com/office/drawing/2014/main" id="{019E81DC-34E6-F24C-CC98-66F750A50BEF}"/>
              </a:ext>
            </a:extLst>
          </p:cNvPr>
          <p:cNvPicPr>
            <a:picLocks noChangeAspect="1"/>
          </p:cNvPicPr>
          <p:nvPr/>
        </p:nvPicPr>
        <p:blipFill>
          <a:blip r:embed="rId8"/>
          <a:stretch>
            <a:fillRect/>
          </a:stretch>
        </p:blipFill>
        <p:spPr>
          <a:xfrm>
            <a:off x="2397923" y="3823311"/>
            <a:ext cx="432333" cy="432333"/>
          </a:xfrm>
          <a:prstGeom prst="rect">
            <a:avLst/>
          </a:prstGeom>
        </p:spPr>
      </p:pic>
    </p:spTree>
    <p:extLst>
      <p:ext uri="{BB962C8B-B14F-4D97-AF65-F5344CB8AC3E}">
        <p14:creationId xmlns:p14="http://schemas.microsoft.com/office/powerpoint/2010/main" val="106834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4FE4-DA65-CA45-158A-C743969DD2C9}"/>
              </a:ext>
            </a:extLst>
          </p:cNvPr>
          <p:cNvSpPr>
            <a:spLocks noGrp="1"/>
          </p:cNvSpPr>
          <p:nvPr>
            <p:ph type="title"/>
          </p:nvPr>
        </p:nvSpPr>
        <p:spPr/>
        <p:txBody>
          <a:bodyPr>
            <a:normAutofit fontScale="90000"/>
          </a:bodyPr>
          <a:lstStyle/>
          <a:p>
            <a:r>
              <a:rPr lang="en-US" dirty="0"/>
              <a:t>Question 3 </a:t>
            </a:r>
          </a:p>
        </p:txBody>
      </p:sp>
      <p:sp>
        <p:nvSpPr>
          <p:cNvPr id="3" name="Text Placeholder 2">
            <a:extLst>
              <a:ext uri="{FF2B5EF4-FFF2-40B4-BE49-F238E27FC236}">
                <a16:creationId xmlns:a16="http://schemas.microsoft.com/office/drawing/2014/main" id="{073A463D-3D38-DC2C-49DC-10A6996BD6A5}"/>
              </a:ext>
            </a:extLst>
          </p:cNvPr>
          <p:cNvSpPr>
            <a:spLocks noGrp="1"/>
          </p:cNvSpPr>
          <p:nvPr>
            <p:ph type="body" idx="1"/>
          </p:nvPr>
        </p:nvSpPr>
        <p:spPr>
          <a:xfrm>
            <a:off x="729450" y="2057400"/>
            <a:ext cx="7688700" cy="2282575"/>
          </a:xfrm>
        </p:spPr>
        <p:txBody>
          <a:bodyPr/>
          <a:lstStyle/>
          <a:p>
            <a:r>
              <a:rPr lang="en-US" dirty="0"/>
              <a:t>Which of the following shapes will make the statement “(color is green) AND (color is blue)”?</a:t>
            </a:r>
          </a:p>
          <a:p>
            <a:r>
              <a:rPr lang="en-US" dirty="0"/>
              <a:t>Green Cylinder</a:t>
            </a:r>
          </a:p>
          <a:p>
            <a:r>
              <a:rPr lang="en-US" dirty="0"/>
              <a:t>Blue Cube </a:t>
            </a:r>
          </a:p>
          <a:p>
            <a:r>
              <a:rPr lang="en-US" dirty="0"/>
              <a:t>White Cylinder </a:t>
            </a:r>
          </a:p>
          <a:p>
            <a:r>
              <a:rPr lang="en-US" dirty="0"/>
              <a:t>Green Sphere </a:t>
            </a:r>
          </a:p>
          <a:p>
            <a:r>
              <a:rPr lang="en-US" dirty="0"/>
              <a:t>Blue Cylinder</a:t>
            </a:r>
          </a:p>
          <a:p>
            <a:endParaRPr lang="en-US" dirty="0"/>
          </a:p>
        </p:txBody>
      </p:sp>
      <p:pic>
        <p:nvPicPr>
          <p:cNvPr id="4" name="Picture 3">
            <a:extLst>
              <a:ext uri="{FF2B5EF4-FFF2-40B4-BE49-F238E27FC236}">
                <a16:creationId xmlns:a16="http://schemas.microsoft.com/office/drawing/2014/main" id="{3F71DD66-1D8B-C014-F880-7A7839DE5D0C}"/>
              </a:ext>
            </a:extLst>
          </p:cNvPr>
          <p:cNvPicPr>
            <a:picLocks noChangeAspect="1"/>
          </p:cNvPicPr>
          <p:nvPr/>
        </p:nvPicPr>
        <p:blipFill rotWithShape="1">
          <a:blip r:embed="rId2"/>
          <a:srcRect l="22601" t="14730" r="19685" b="20708"/>
          <a:stretch/>
        </p:blipFill>
        <p:spPr>
          <a:xfrm>
            <a:off x="2407444" y="2319956"/>
            <a:ext cx="442913" cy="387526"/>
          </a:xfrm>
          <a:prstGeom prst="rect">
            <a:avLst/>
          </a:prstGeom>
        </p:spPr>
      </p:pic>
      <p:pic>
        <p:nvPicPr>
          <p:cNvPr id="5" name="Picture 4">
            <a:extLst>
              <a:ext uri="{FF2B5EF4-FFF2-40B4-BE49-F238E27FC236}">
                <a16:creationId xmlns:a16="http://schemas.microsoft.com/office/drawing/2014/main" id="{086E6FAA-1805-458D-234B-802A4F8B12B1}"/>
              </a:ext>
            </a:extLst>
          </p:cNvPr>
          <p:cNvPicPr>
            <a:picLocks noChangeAspect="1"/>
          </p:cNvPicPr>
          <p:nvPr/>
        </p:nvPicPr>
        <p:blipFill>
          <a:blip r:embed="rId3"/>
          <a:stretch>
            <a:fillRect/>
          </a:stretch>
        </p:blipFill>
        <p:spPr>
          <a:xfrm>
            <a:off x="2102572" y="2571750"/>
            <a:ext cx="304872" cy="324157"/>
          </a:xfrm>
          <a:prstGeom prst="rect">
            <a:avLst/>
          </a:prstGeom>
        </p:spPr>
      </p:pic>
      <p:pic>
        <p:nvPicPr>
          <p:cNvPr id="6" name="Picture 5">
            <a:extLst>
              <a:ext uri="{FF2B5EF4-FFF2-40B4-BE49-F238E27FC236}">
                <a16:creationId xmlns:a16="http://schemas.microsoft.com/office/drawing/2014/main" id="{787EFA5D-D7BE-2821-7126-7DF095C4A854}"/>
              </a:ext>
            </a:extLst>
          </p:cNvPr>
          <p:cNvPicPr>
            <a:picLocks noChangeAspect="1"/>
          </p:cNvPicPr>
          <p:nvPr/>
        </p:nvPicPr>
        <p:blipFill>
          <a:blip r:embed="rId4"/>
          <a:stretch>
            <a:fillRect/>
          </a:stretch>
        </p:blipFill>
        <p:spPr>
          <a:xfrm>
            <a:off x="2407444" y="2725041"/>
            <a:ext cx="532458" cy="532458"/>
          </a:xfrm>
          <a:prstGeom prst="rect">
            <a:avLst/>
          </a:prstGeom>
        </p:spPr>
      </p:pic>
      <p:pic>
        <p:nvPicPr>
          <p:cNvPr id="8" name="Picture 7">
            <a:extLst>
              <a:ext uri="{FF2B5EF4-FFF2-40B4-BE49-F238E27FC236}">
                <a16:creationId xmlns:a16="http://schemas.microsoft.com/office/drawing/2014/main" id="{3B9FDC77-2835-5996-1EB3-2C5F1423EEB8}"/>
              </a:ext>
            </a:extLst>
          </p:cNvPr>
          <p:cNvPicPr>
            <a:picLocks noChangeAspect="1"/>
          </p:cNvPicPr>
          <p:nvPr/>
        </p:nvPicPr>
        <p:blipFill>
          <a:blip r:embed="rId5"/>
          <a:stretch>
            <a:fillRect/>
          </a:stretch>
        </p:blipFill>
        <p:spPr>
          <a:xfrm>
            <a:off x="2255008" y="3093054"/>
            <a:ext cx="389470" cy="389470"/>
          </a:xfrm>
          <a:prstGeom prst="rect">
            <a:avLst/>
          </a:prstGeom>
        </p:spPr>
      </p:pic>
      <p:pic>
        <p:nvPicPr>
          <p:cNvPr id="9" name="Picture 8">
            <a:extLst>
              <a:ext uri="{FF2B5EF4-FFF2-40B4-BE49-F238E27FC236}">
                <a16:creationId xmlns:a16="http://schemas.microsoft.com/office/drawing/2014/main" id="{3A651707-856C-EF25-88B5-4114A55513A9}"/>
              </a:ext>
            </a:extLst>
          </p:cNvPr>
          <p:cNvPicPr>
            <a:picLocks noChangeAspect="1"/>
          </p:cNvPicPr>
          <p:nvPr/>
        </p:nvPicPr>
        <p:blipFill rotWithShape="1">
          <a:blip r:embed="rId6"/>
          <a:srcRect l="17707" t="15021" r="19394" b="20708"/>
          <a:stretch/>
        </p:blipFill>
        <p:spPr>
          <a:xfrm>
            <a:off x="2644478" y="3280555"/>
            <a:ext cx="381156" cy="389470"/>
          </a:xfrm>
          <a:prstGeom prst="rect">
            <a:avLst/>
          </a:prstGeom>
        </p:spPr>
      </p:pic>
    </p:spTree>
    <p:extLst>
      <p:ext uri="{BB962C8B-B14F-4D97-AF65-F5344CB8AC3E}">
        <p14:creationId xmlns:p14="http://schemas.microsoft.com/office/powerpoint/2010/main" val="20022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9071-9621-D0E2-2C16-EDBD4114FB14}"/>
              </a:ext>
            </a:extLst>
          </p:cNvPr>
          <p:cNvSpPr>
            <a:spLocks noGrp="1"/>
          </p:cNvSpPr>
          <p:nvPr>
            <p:ph type="title"/>
          </p:nvPr>
        </p:nvSpPr>
        <p:spPr/>
        <p:txBody>
          <a:bodyPr>
            <a:normAutofit fontScale="90000"/>
          </a:bodyPr>
          <a:lstStyle/>
          <a:p>
            <a:r>
              <a:rPr lang="en-US" dirty="0"/>
              <a:t>Question 4</a:t>
            </a:r>
          </a:p>
        </p:txBody>
      </p:sp>
      <p:sp>
        <p:nvSpPr>
          <p:cNvPr id="3" name="Text Placeholder 2">
            <a:extLst>
              <a:ext uri="{FF2B5EF4-FFF2-40B4-BE49-F238E27FC236}">
                <a16:creationId xmlns:a16="http://schemas.microsoft.com/office/drawing/2014/main" id="{6D842507-47B4-D1C4-5A9B-0FFC3E91199E}"/>
              </a:ext>
            </a:extLst>
          </p:cNvPr>
          <p:cNvSpPr>
            <a:spLocks noGrp="1"/>
          </p:cNvSpPr>
          <p:nvPr>
            <p:ph type="body" idx="1"/>
          </p:nvPr>
        </p:nvSpPr>
        <p:spPr>
          <a:xfrm>
            <a:off x="729450" y="2078874"/>
            <a:ext cx="7688700" cy="2543131"/>
          </a:xfrm>
        </p:spPr>
        <p:txBody>
          <a:bodyPr/>
          <a:lstStyle/>
          <a:p>
            <a:r>
              <a:rPr lang="en-US" dirty="0"/>
              <a:t>Which of the following shapes will make the statement “(color is green) OR (color is blue)”?</a:t>
            </a:r>
          </a:p>
          <a:p>
            <a:r>
              <a:rPr lang="en-US" dirty="0"/>
              <a:t>Green Cube </a:t>
            </a:r>
          </a:p>
          <a:p>
            <a:r>
              <a:rPr lang="en-US" dirty="0"/>
              <a:t>Orange Sphere </a:t>
            </a:r>
          </a:p>
          <a:p>
            <a:r>
              <a:rPr lang="en-US" dirty="0"/>
              <a:t>Orange Cylinder</a:t>
            </a:r>
          </a:p>
          <a:p>
            <a:r>
              <a:rPr lang="en-US" dirty="0"/>
              <a:t>Blue Cube</a:t>
            </a:r>
          </a:p>
          <a:p>
            <a:r>
              <a:rPr lang="en-US" dirty="0"/>
              <a:t>Blue Sphere</a:t>
            </a:r>
          </a:p>
          <a:p>
            <a:r>
              <a:rPr lang="en-US" dirty="0"/>
              <a:t>Red Cylinder</a:t>
            </a:r>
          </a:p>
          <a:p>
            <a:r>
              <a:rPr lang="en-US" dirty="0"/>
              <a:t>Green Sphere</a:t>
            </a:r>
          </a:p>
          <a:p>
            <a:r>
              <a:rPr lang="en-US" dirty="0"/>
              <a:t>Green Cylinder </a:t>
            </a:r>
          </a:p>
          <a:p>
            <a:endParaRPr lang="en-US" dirty="0"/>
          </a:p>
        </p:txBody>
      </p:sp>
      <p:pic>
        <p:nvPicPr>
          <p:cNvPr id="4" name="Picture 3">
            <a:extLst>
              <a:ext uri="{FF2B5EF4-FFF2-40B4-BE49-F238E27FC236}">
                <a16:creationId xmlns:a16="http://schemas.microsoft.com/office/drawing/2014/main" id="{D3D283C8-0987-763B-2609-1F2FB808FA95}"/>
              </a:ext>
            </a:extLst>
          </p:cNvPr>
          <p:cNvPicPr>
            <a:picLocks noChangeAspect="1"/>
          </p:cNvPicPr>
          <p:nvPr/>
        </p:nvPicPr>
        <p:blipFill>
          <a:blip r:embed="rId2"/>
          <a:stretch>
            <a:fillRect/>
          </a:stretch>
        </p:blipFill>
        <p:spPr>
          <a:xfrm>
            <a:off x="2238384" y="2368259"/>
            <a:ext cx="276218" cy="293690"/>
          </a:xfrm>
          <a:prstGeom prst="rect">
            <a:avLst/>
          </a:prstGeom>
        </p:spPr>
      </p:pic>
      <p:pic>
        <p:nvPicPr>
          <p:cNvPr id="5" name="Picture 4">
            <a:extLst>
              <a:ext uri="{FF2B5EF4-FFF2-40B4-BE49-F238E27FC236}">
                <a16:creationId xmlns:a16="http://schemas.microsoft.com/office/drawing/2014/main" id="{4E4CBD43-6427-6665-6BEC-7CAAE42F3728}"/>
              </a:ext>
            </a:extLst>
          </p:cNvPr>
          <p:cNvPicPr>
            <a:picLocks noChangeAspect="1"/>
          </p:cNvPicPr>
          <p:nvPr/>
        </p:nvPicPr>
        <p:blipFill>
          <a:blip r:embed="rId3"/>
          <a:stretch>
            <a:fillRect/>
          </a:stretch>
        </p:blipFill>
        <p:spPr>
          <a:xfrm>
            <a:off x="2475028" y="2536378"/>
            <a:ext cx="429523" cy="429523"/>
          </a:xfrm>
          <a:prstGeom prst="rect">
            <a:avLst/>
          </a:prstGeom>
        </p:spPr>
      </p:pic>
      <p:pic>
        <p:nvPicPr>
          <p:cNvPr id="6" name="Picture 5">
            <a:extLst>
              <a:ext uri="{FF2B5EF4-FFF2-40B4-BE49-F238E27FC236}">
                <a16:creationId xmlns:a16="http://schemas.microsoft.com/office/drawing/2014/main" id="{9C1DC143-ADDD-458B-6D5A-27E8B243CD24}"/>
              </a:ext>
            </a:extLst>
          </p:cNvPr>
          <p:cNvPicPr>
            <a:picLocks noChangeAspect="1"/>
          </p:cNvPicPr>
          <p:nvPr/>
        </p:nvPicPr>
        <p:blipFill rotWithShape="1">
          <a:blip r:embed="rId4"/>
          <a:srcRect l="21434" t="12981" r="21434" b="20709"/>
          <a:stretch/>
        </p:blipFill>
        <p:spPr>
          <a:xfrm>
            <a:off x="2948313" y="2742027"/>
            <a:ext cx="385763" cy="447748"/>
          </a:xfrm>
          <a:prstGeom prst="rect">
            <a:avLst/>
          </a:prstGeom>
        </p:spPr>
      </p:pic>
      <p:pic>
        <p:nvPicPr>
          <p:cNvPr id="7" name="Picture 6">
            <a:extLst>
              <a:ext uri="{FF2B5EF4-FFF2-40B4-BE49-F238E27FC236}">
                <a16:creationId xmlns:a16="http://schemas.microsoft.com/office/drawing/2014/main" id="{5DBB3C00-771D-A492-0A8E-1F29CF2C3183}"/>
              </a:ext>
            </a:extLst>
          </p:cNvPr>
          <p:cNvPicPr>
            <a:picLocks noChangeAspect="1"/>
          </p:cNvPicPr>
          <p:nvPr/>
        </p:nvPicPr>
        <p:blipFill>
          <a:blip r:embed="rId5"/>
          <a:stretch>
            <a:fillRect/>
          </a:stretch>
        </p:blipFill>
        <p:spPr>
          <a:xfrm>
            <a:off x="2070866" y="3019306"/>
            <a:ext cx="335035" cy="356227"/>
          </a:xfrm>
          <a:prstGeom prst="rect">
            <a:avLst/>
          </a:prstGeom>
        </p:spPr>
      </p:pic>
      <p:pic>
        <p:nvPicPr>
          <p:cNvPr id="8" name="Picture 7">
            <a:extLst>
              <a:ext uri="{FF2B5EF4-FFF2-40B4-BE49-F238E27FC236}">
                <a16:creationId xmlns:a16="http://schemas.microsoft.com/office/drawing/2014/main" id="{02CD0C6C-9C2F-3B06-927B-3AA1A138C58B}"/>
              </a:ext>
            </a:extLst>
          </p:cNvPr>
          <p:cNvPicPr>
            <a:picLocks noChangeAspect="1"/>
          </p:cNvPicPr>
          <p:nvPr/>
        </p:nvPicPr>
        <p:blipFill>
          <a:blip r:embed="rId6"/>
          <a:stretch>
            <a:fillRect/>
          </a:stretch>
        </p:blipFill>
        <p:spPr>
          <a:xfrm>
            <a:off x="2405901" y="3086779"/>
            <a:ext cx="570564" cy="570564"/>
          </a:xfrm>
          <a:prstGeom prst="rect">
            <a:avLst/>
          </a:prstGeom>
        </p:spPr>
      </p:pic>
      <p:pic>
        <p:nvPicPr>
          <p:cNvPr id="9" name="Picture 8">
            <a:extLst>
              <a:ext uri="{FF2B5EF4-FFF2-40B4-BE49-F238E27FC236}">
                <a16:creationId xmlns:a16="http://schemas.microsoft.com/office/drawing/2014/main" id="{A27AAC4C-457A-DF0C-F8A6-0A3679B6EE6A}"/>
              </a:ext>
            </a:extLst>
          </p:cNvPr>
          <p:cNvPicPr>
            <a:picLocks noChangeAspect="1"/>
          </p:cNvPicPr>
          <p:nvPr/>
        </p:nvPicPr>
        <p:blipFill rotWithShape="1">
          <a:blip r:embed="rId7"/>
          <a:srcRect l="23186" t="13564" r="22892" b="20708"/>
          <a:stretch/>
        </p:blipFill>
        <p:spPr>
          <a:xfrm>
            <a:off x="2238832" y="3433469"/>
            <a:ext cx="275770" cy="344856"/>
          </a:xfrm>
          <a:prstGeom prst="rect">
            <a:avLst/>
          </a:prstGeom>
        </p:spPr>
      </p:pic>
      <p:pic>
        <p:nvPicPr>
          <p:cNvPr id="10" name="image20.png">
            <a:extLst>
              <a:ext uri="{FF2B5EF4-FFF2-40B4-BE49-F238E27FC236}">
                <a16:creationId xmlns:a16="http://schemas.microsoft.com/office/drawing/2014/main" id="{84CFE875-5A95-FA25-5D67-026ECC046431}"/>
              </a:ext>
            </a:extLst>
          </p:cNvPr>
          <p:cNvPicPr/>
          <p:nvPr/>
        </p:nvPicPr>
        <p:blipFill>
          <a:blip r:embed="rId8">
            <a:alphaModFix amt="86000"/>
          </a:blip>
          <a:srcRect/>
          <a:stretch>
            <a:fillRect/>
          </a:stretch>
        </p:blipFill>
        <p:spPr>
          <a:xfrm>
            <a:off x="2584707" y="3527418"/>
            <a:ext cx="570564" cy="501606"/>
          </a:xfrm>
          <a:prstGeom prst="rect">
            <a:avLst/>
          </a:prstGeom>
          <a:ln/>
        </p:spPr>
      </p:pic>
      <p:pic>
        <p:nvPicPr>
          <p:cNvPr id="11" name="Picture 10">
            <a:extLst>
              <a:ext uri="{FF2B5EF4-FFF2-40B4-BE49-F238E27FC236}">
                <a16:creationId xmlns:a16="http://schemas.microsoft.com/office/drawing/2014/main" id="{56BF9051-112E-AC2E-13A0-BDEFAD7B16D4}"/>
              </a:ext>
            </a:extLst>
          </p:cNvPr>
          <p:cNvPicPr>
            <a:picLocks noChangeAspect="1"/>
          </p:cNvPicPr>
          <p:nvPr/>
        </p:nvPicPr>
        <p:blipFill rotWithShape="1">
          <a:blip r:embed="rId9"/>
          <a:srcRect l="20927" t="15251" r="19421" b="20865"/>
          <a:stretch/>
        </p:blipFill>
        <p:spPr>
          <a:xfrm>
            <a:off x="2475028" y="3946877"/>
            <a:ext cx="468386" cy="501606"/>
          </a:xfrm>
          <a:prstGeom prst="rect">
            <a:avLst/>
          </a:prstGeom>
        </p:spPr>
      </p:pic>
    </p:spTree>
    <p:extLst>
      <p:ext uri="{BB962C8B-B14F-4D97-AF65-F5344CB8AC3E}">
        <p14:creationId xmlns:p14="http://schemas.microsoft.com/office/powerpoint/2010/main" val="3061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1701</TotalTime>
  <Words>1375</Words>
  <Application>Microsoft Office PowerPoint</Application>
  <PresentationFormat>On-screen Show (16:9)</PresentationFormat>
  <Paragraphs>155</Paragraphs>
  <Slides>43</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Lato</vt:lpstr>
      <vt:lpstr>Arial</vt:lpstr>
      <vt:lpstr>Raleway</vt:lpstr>
      <vt:lpstr>inherit</vt:lpstr>
      <vt:lpstr>Streamline</vt:lpstr>
      <vt:lpstr>Slice IT !</vt:lpstr>
      <vt:lpstr>Pre-Survey </vt:lpstr>
      <vt:lpstr>Technology Ambassadors Program</vt:lpstr>
      <vt:lpstr>Unity</vt:lpstr>
      <vt:lpstr>What is a boolean?</vt:lpstr>
      <vt:lpstr>Question 1</vt:lpstr>
      <vt:lpstr>Question 2</vt:lpstr>
      <vt:lpstr>Question 3 </vt:lpstr>
      <vt:lpstr>Question 4</vt:lpstr>
      <vt:lpstr>Question 5</vt:lpstr>
      <vt:lpstr>Question 6</vt:lpstr>
      <vt:lpstr>First importantly</vt:lpstr>
      <vt:lpstr>Visit our website!</vt:lpstr>
      <vt:lpstr>Post-Survey</vt:lpstr>
      <vt:lpstr>How we made our levels</vt:lpstr>
      <vt:lpstr>How we made levels</vt:lpstr>
      <vt:lpstr>How we made levels</vt:lpstr>
      <vt:lpstr>How we made levels</vt:lpstr>
      <vt:lpstr>How we made levels</vt:lpstr>
      <vt:lpstr>How we made levels</vt:lpstr>
      <vt:lpstr>How we made levels</vt:lpstr>
      <vt:lpstr>How we made levels</vt:lpstr>
      <vt:lpstr>How we made levels</vt:lpstr>
      <vt:lpstr>How we made levels</vt:lpstr>
      <vt:lpstr>How we made levels</vt:lpstr>
      <vt:lpstr>How we made levels</vt:lpstr>
      <vt:lpstr>How we made levels</vt:lpstr>
      <vt:lpstr>How we made levels</vt:lpstr>
      <vt:lpstr>How we made levels</vt:lpstr>
      <vt:lpstr>How made levels</vt:lpstr>
      <vt:lpstr>How we made levels</vt:lpstr>
      <vt:lpstr>How we made level</vt:lpstr>
      <vt:lpstr>How we made levels</vt:lpstr>
      <vt:lpstr>How we made levels</vt:lpstr>
      <vt:lpstr>How we made levels</vt:lpstr>
      <vt:lpstr>How we made levels</vt:lpstr>
      <vt:lpstr>How we made Levels</vt:lpstr>
      <vt:lpstr>How we made levels</vt:lpstr>
      <vt:lpstr>How we made levels</vt:lpstr>
      <vt:lpstr>How we made levels</vt:lpstr>
      <vt:lpstr>How we made levels</vt:lpstr>
      <vt:lpstr>How we made levels</vt:lpstr>
      <vt:lpstr>It is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Slice IT !</dc:title>
  <cp:lastModifiedBy>Joseph Grados</cp:lastModifiedBy>
  <cp:revision>5</cp:revision>
  <dcterms:modified xsi:type="dcterms:W3CDTF">2022-10-30T17:34:16Z</dcterms:modified>
</cp:coreProperties>
</file>